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notesMasterIdLst>
    <p:notesMasterId r:id="rId34"/>
  </p:notesMasterIdLst>
  <p:sldIdLst>
    <p:sldId id="256" r:id="rId2"/>
    <p:sldId id="257" r:id="rId3"/>
    <p:sldId id="274" r:id="rId4"/>
    <p:sldId id="275" r:id="rId5"/>
    <p:sldId id="279" r:id="rId6"/>
    <p:sldId id="280" r:id="rId7"/>
    <p:sldId id="277" r:id="rId8"/>
    <p:sldId id="281" r:id="rId9"/>
    <p:sldId id="285" r:id="rId10"/>
    <p:sldId id="287" r:id="rId11"/>
    <p:sldId id="282" r:id="rId12"/>
    <p:sldId id="286" r:id="rId13"/>
    <p:sldId id="293" r:id="rId14"/>
    <p:sldId id="294" r:id="rId15"/>
    <p:sldId id="283" r:id="rId16"/>
    <p:sldId id="278" r:id="rId17"/>
    <p:sldId id="273" r:id="rId18"/>
    <p:sldId id="259" r:id="rId19"/>
    <p:sldId id="261" r:id="rId20"/>
    <p:sldId id="262" r:id="rId21"/>
    <p:sldId id="291" r:id="rId22"/>
    <p:sldId id="265" r:id="rId23"/>
    <p:sldId id="263" r:id="rId24"/>
    <p:sldId id="264" r:id="rId25"/>
    <p:sldId id="266" r:id="rId26"/>
    <p:sldId id="267" r:id="rId27"/>
    <p:sldId id="292" r:id="rId28"/>
    <p:sldId id="268" r:id="rId29"/>
    <p:sldId id="269" r:id="rId30"/>
    <p:sldId id="270" r:id="rId31"/>
    <p:sldId id="271" r:id="rId32"/>
    <p:sldId id="272" r:id="rId3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7F9"/>
    <a:srgbClr val="CC0099"/>
    <a:srgbClr val="F5F5F5"/>
    <a:srgbClr val="F4F5F4"/>
    <a:srgbClr val="FAFAFC"/>
    <a:srgbClr val="F2B800"/>
    <a:srgbClr val="FCE21E"/>
    <a:srgbClr val="EAB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28" autoAdjust="0"/>
  </p:normalViewPr>
  <p:slideViewPr>
    <p:cSldViewPr snapToObjects="1" showGuides="1">
      <p:cViewPr>
        <p:scale>
          <a:sx n="90" d="100"/>
          <a:sy n="90" d="100"/>
        </p:scale>
        <p:origin x="-960" y="-294"/>
      </p:cViewPr>
      <p:guideLst>
        <p:guide orient="horz" pos="4176"/>
        <p:guide pos="5616"/>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F46CB96-F01E-4E4A-8B5A-5848A647F202}" type="datetimeFigureOut">
              <a:rPr lang="en-US"/>
              <a:pPr>
                <a:defRPr/>
              </a:pPr>
              <a:t>5/16/2013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7164243-8378-43B5-A3FE-86CE92F42CE8}" type="slidenum">
              <a:rPr lang="en-US"/>
              <a:pPr>
                <a:defRPr/>
              </a:pPr>
              <a:t>‹#›</a:t>
            </a:fld>
            <a:endParaRPr lang="en-US"/>
          </a:p>
        </p:txBody>
      </p:sp>
    </p:spTree>
    <p:extLst>
      <p:ext uri="{BB962C8B-B14F-4D97-AF65-F5344CB8AC3E}">
        <p14:creationId xmlns:p14="http://schemas.microsoft.com/office/powerpoint/2010/main" val="40960466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68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2AA159B-44CC-425F-83E0-0B9E14121C05}" type="slidenum">
              <a:rPr lang="en-US" smtClean="0"/>
              <a:pPr fontAlgn="base">
                <a:spcBef>
                  <a:spcPct val="0"/>
                </a:spcBef>
                <a:spcAft>
                  <a:spcPct val="0"/>
                </a:spcAft>
                <a:defRPr/>
              </a:pPr>
              <a:t>21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7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8866430-230C-4595-BE57-1532ED89FC75}" type="slidenum">
              <a:rPr lang="en-US" smtClean="0"/>
              <a:pPr fontAlgn="base">
                <a:spcBef>
                  <a:spcPct val="0"/>
                </a:spcBef>
                <a:spcAft>
                  <a:spcPct val="0"/>
                </a:spcAft>
                <a:defRPr/>
              </a:pPr>
              <a:t>22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389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EC64FCB-2095-495F-96C0-8F87D3ABAB82}" type="slidenum">
              <a:rPr lang="en-US" smtClean="0"/>
              <a:pPr fontAlgn="base">
                <a:spcBef>
                  <a:spcPct val="0"/>
                </a:spcBef>
                <a:spcAft>
                  <a:spcPct val="0"/>
                </a:spcAft>
                <a:defRPr/>
              </a:pPr>
              <a:t>29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752475"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effectLst>
                <a:innerShdw blurRad="63500" dist="50800" dir="18900000">
                  <a:prstClr val="black">
                    <a:alpha val="50000"/>
                  </a:prstClr>
                </a:innerShdw>
              </a:effectLst>
            </a:endParaRPr>
          </a:p>
        </p:txBody>
      </p:sp>
      <p:grpSp>
        <p:nvGrpSpPr>
          <p:cNvPr id="5" name="Group 4"/>
          <p:cNvGrpSpPr/>
          <p:nvPr/>
        </p:nvGrpSpPr>
        <p:grpSpPr>
          <a:xfrm>
            <a:off x="7467600" y="209550"/>
            <a:ext cx="657226" cy="431800"/>
            <a:chOff x="7467600" y="209550"/>
            <a:chExt cx="657226" cy="431800"/>
          </a:xfrm>
          <a:solidFill>
            <a:schemeClr val="tx2">
              <a:lumMod val="60000"/>
              <a:lumOff val="40000"/>
            </a:schemeClr>
          </a:solidFill>
        </p:grpSpPr>
        <p:sp>
          <p:nvSpPr>
            <p:cNvPr id="6" name="Freeform 5"/>
            <p:cNvSpPr>
              <a:spLocks/>
            </p:cNvSpPr>
            <p:nvPr/>
          </p:nvSpPr>
          <p:spPr bwMode="auto">
            <a:xfrm>
              <a:off x="7467600"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7" name="Freeform 5"/>
            <p:cNvSpPr>
              <a:spLocks/>
            </p:cNvSpPr>
            <p:nvPr/>
          </p:nvSpPr>
          <p:spPr bwMode="auto">
            <a:xfrm>
              <a:off x="7677151"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8" name="Freeform 5"/>
            <p:cNvSpPr>
              <a:spLocks/>
            </p:cNvSpPr>
            <p:nvPr/>
          </p:nvSpPr>
          <p:spPr bwMode="auto">
            <a:xfrm>
              <a:off x="7881939" y="20955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grpFill/>
            <a:ln w="9525">
              <a:noFill/>
              <a:round/>
              <a:headEnd/>
              <a:tailEnd/>
            </a:ln>
          </p:spPr>
          <p:txBody>
            <a:bodyPr/>
            <a:lstStyle/>
            <a:p>
              <a:pPr fontAlgn="auto">
                <a:spcBef>
                  <a:spcPts val="0"/>
                </a:spcBef>
                <a:spcAft>
                  <a:spcPts val="0"/>
                </a:spcAft>
                <a:defRPr/>
              </a:pPr>
              <a:endParaRPr lang="en-US">
                <a:latin typeface="+mn-lt"/>
                <a:cs typeface="+mn-cs"/>
              </a:endParaRPr>
            </a:p>
          </p:txBody>
        </p:sp>
      </p:grpSp>
      <p:sp>
        <p:nvSpPr>
          <p:cNvPr id="2" name="Title 1"/>
          <p:cNvSpPr>
            <a:spLocks noGrp="1"/>
          </p:cNvSpPr>
          <p:nvPr>
            <p:ph type="ctrTitle"/>
          </p:nvPr>
        </p:nvSpPr>
        <p:spPr>
          <a:xfrm>
            <a:off x="1216152" y="1267485"/>
            <a:ext cx="7235981" cy="5133316"/>
          </a:xfrm>
        </p:spPr>
        <p:txBody>
          <a:bodyPr/>
          <a:lstStyle>
            <a:lvl1pPr>
              <a:defRPr sz="11500"/>
            </a:lvl1pPr>
          </a:lstStyle>
          <a:p>
            <a:r>
              <a:rPr lang="en-US" smtClean="0"/>
              <a:t>Click to edit Master title style</a:t>
            </a:r>
            <a:endParaRPr lang="en-US" dirty="0"/>
          </a:p>
        </p:txBody>
      </p:sp>
      <p:sp>
        <p:nvSpPr>
          <p:cNvPr id="3" name="Subtitle 2"/>
          <p:cNvSpPr>
            <a:spLocks noGrp="1"/>
          </p:cNvSpPr>
          <p:nvPr>
            <p:ph type="subTitle" idx="1"/>
          </p:nvPr>
        </p:nvSpPr>
        <p:spPr>
          <a:xfrm>
            <a:off x="1216151" y="201702"/>
            <a:ext cx="6189583" cy="949569"/>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Date Placeholder 3"/>
          <p:cNvSpPr>
            <a:spLocks noGrp="1"/>
          </p:cNvSpPr>
          <p:nvPr>
            <p:ph type="dt" sz="half" idx="10"/>
          </p:nvPr>
        </p:nvSpPr>
        <p:spPr/>
        <p:txBody>
          <a:bodyPr/>
          <a:lstStyle>
            <a:lvl1pPr>
              <a:defRPr/>
            </a:lvl1pPr>
          </a:lstStyle>
          <a:p>
            <a:pPr>
              <a:defRPr/>
            </a:pPr>
            <a:fld id="{15E8C2D3-86CD-4E5E-B083-6314E50E4F94}" type="datetime1">
              <a:rPr lang="en-US" smtClean="0"/>
              <a:t>5/16/2013</a:t>
            </a:fld>
            <a:endParaRPr lang="en-US"/>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a:xfrm>
            <a:off x="8150225" y="236538"/>
            <a:ext cx="785813" cy="365125"/>
          </a:xfrm>
        </p:spPr>
        <p:txBody>
          <a:bodyPr/>
          <a:lstStyle>
            <a:lvl1pPr>
              <a:defRPr sz="1400"/>
            </a:lvl1pPr>
          </a:lstStyle>
          <a:p>
            <a:pPr>
              <a:defRPr/>
            </a:pPr>
            <a:fld id="{C0ADBBD4-673B-4E95-8B03-49AE89561EB3}" type="slidenum">
              <a:rPr lang="en-US"/>
              <a:pPr>
                <a:defRPr/>
              </a:pPr>
              <a:t>‹#›</a:t>
            </a:fld>
            <a:endParaRPr lang="en-US"/>
          </a:p>
        </p:txBody>
      </p:sp>
    </p:spTree>
    <p:extLst>
      <p:ext uri="{BB962C8B-B14F-4D97-AF65-F5344CB8AC3E}">
        <p14:creationId xmlns:p14="http://schemas.microsoft.com/office/powerpoint/2010/main" val="3919844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50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8AA4531D-D8BC-400A-8318-82A33AA07800}" type="slidenum">
              <a:rPr lang="en-US"/>
              <a:pPr>
                <a:defRPr/>
              </a:pPr>
              <a:t>‹#›</a:t>
            </a:fld>
            <a:endParaRPr lang="en-US"/>
          </a:p>
        </p:txBody>
      </p:sp>
      <p:sp>
        <p:nvSpPr>
          <p:cNvPr id="6" name="Date Placeholder 3"/>
          <p:cNvSpPr>
            <a:spLocks noGrp="1"/>
          </p:cNvSpPr>
          <p:nvPr>
            <p:ph type="dt" sz="half" idx="12"/>
          </p:nvPr>
        </p:nvSpPr>
        <p:spPr/>
        <p:txBody>
          <a:bodyPr/>
          <a:lstStyle>
            <a:lvl1pPr>
              <a:defRPr/>
            </a:lvl1pPr>
          </a:lstStyle>
          <a:p>
            <a:pPr>
              <a:defRPr/>
            </a:pPr>
            <a:fld id="{49115EE9-3144-4ABA-A96A-164BAB9AAC84}" type="datetime1">
              <a:rPr lang="en-US" smtClean="0"/>
              <a:t>5/16/2013</a:t>
            </a:fld>
            <a:endParaRPr lang="en-US"/>
          </a:p>
        </p:txBody>
      </p:sp>
    </p:spTree>
    <p:extLst>
      <p:ext uri="{BB962C8B-B14F-4D97-AF65-F5344CB8AC3E}">
        <p14:creationId xmlns:p14="http://schemas.microsoft.com/office/powerpoint/2010/main" val="3747202857"/>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B884B56E-82C3-429D-BF12-108DC9B91220}" type="slidenum">
              <a:rPr lang="en-US"/>
              <a:pPr>
                <a:defRPr/>
              </a:pPr>
              <a:t>‹#›</a:t>
            </a:fld>
            <a:endParaRPr lang="en-US"/>
          </a:p>
        </p:txBody>
      </p:sp>
      <p:sp>
        <p:nvSpPr>
          <p:cNvPr id="6" name="Date Placeholder 3"/>
          <p:cNvSpPr>
            <a:spLocks noGrp="1"/>
          </p:cNvSpPr>
          <p:nvPr>
            <p:ph type="dt" sz="half" idx="12"/>
          </p:nvPr>
        </p:nvSpPr>
        <p:spPr/>
        <p:txBody>
          <a:bodyPr/>
          <a:lstStyle>
            <a:lvl1pPr>
              <a:defRPr/>
            </a:lvl1pPr>
          </a:lstStyle>
          <a:p>
            <a:pPr>
              <a:defRPr/>
            </a:pPr>
            <a:fld id="{E5259438-CC8B-498E-A61D-9EB45041B1DA}" type="datetime1">
              <a:rPr lang="en-US" smtClean="0"/>
              <a:t>5/16/2013</a:t>
            </a:fld>
            <a:endParaRPr lang="en-US"/>
          </a:p>
        </p:txBody>
      </p:sp>
    </p:spTree>
    <p:extLst>
      <p:ext uri="{BB962C8B-B14F-4D97-AF65-F5344CB8AC3E}">
        <p14:creationId xmlns:p14="http://schemas.microsoft.com/office/powerpoint/2010/main" val="339324747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en-US" smtClean="0"/>
              <a:t>Click to edit Master title style</a:t>
            </a:r>
            <a:endParaRPr lang="en-US" dirty="0"/>
          </a:p>
        </p:txBody>
      </p:sp>
      <p:sp>
        <p:nvSpPr>
          <p:cNvPr id="3" name="Content Placeholder 2"/>
          <p:cNvSpPr>
            <a:spLocks noGrp="1"/>
          </p:cNvSpPr>
          <p:nvPr>
            <p:ph idx="1"/>
          </p:nvPr>
        </p:nvSpPr>
        <p:spPr>
          <a:xfrm>
            <a:off x="1219200" y="838200"/>
            <a:ext cx="7467600" cy="4419600"/>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6C0228A2-3BC5-45E3-809F-D655939186E4}" type="slidenum">
              <a:rPr lang="en-US"/>
              <a:pPr>
                <a:defRPr/>
              </a:pPr>
              <a:t>‹#›</a:t>
            </a:fld>
            <a:endParaRPr lang="en-US"/>
          </a:p>
        </p:txBody>
      </p:sp>
      <p:sp>
        <p:nvSpPr>
          <p:cNvPr id="6" name="Date Placeholder 3"/>
          <p:cNvSpPr>
            <a:spLocks noGrp="1"/>
          </p:cNvSpPr>
          <p:nvPr>
            <p:ph type="dt" sz="half" idx="12"/>
          </p:nvPr>
        </p:nvSpPr>
        <p:spPr/>
        <p:txBody>
          <a:bodyPr/>
          <a:lstStyle>
            <a:lvl1pPr>
              <a:defRPr/>
            </a:lvl1pPr>
          </a:lstStyle>
          <a:p>
            <a:pPr>
              <a:defRPr/>
            </a:pPr>
            <a:fld id="{F9CA5067-8736-4794-B95F-227FE3501C6C}" type="datetime1">
              <a:rPr lang="en-US" smtClean="0"/>
              <a:t>5/16/2013</a:t>
            </a:fld>
            <a:endParaRPr lang="en-US"/>
          </a:p>
        </p:txBody>
      </p:sp>
    </p:spTree>
    <p:extLst>
      <p:ext uri="{BB962C8B-B14F-4D97-AF65-F5344CB8AC3E}">
        <p14:creationId xmlns:p14="http://schemas.microsoft.com/office/powerpoint/2010/main" val="521423523"/>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199" y="4484080"/>
            <a:ext cx="7239001" cy="762000"/>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3" name="Title 1"/>
          <p:cNvSpPr>
            <a:spLocks noGrp="1"/>
          </p:cNvSpPr>
          <p:nvPr>
            <p:ph type="title"/>
          </p:nvPr>
        </p:nvSpPr>
        <p:spPr>
          <a:xfrm>
            <a:off x="1219200" y="5257800"/>
            <a:ext cx="7239000" cy="1143000"/>
          </a:xfrm>
        </p:spPr>
        <p:txBody>
          <a:bodyPr/>
          <a:lstStyle>
            <a:lvl1pPr algn="l">
              <a:defRPr sz="7200" baseline="0">
                <a:ln w="12700">
                  <a:solidFill>
                    <a:schemeClr val="tx2"/>
                  </a:solidFill>
                </a:ln>
              </a:defRPr>
            </a:lvl1pPr>
          </a:lstStyle>
          <a:p>
            <a:r>
              <a:rPr lang="en-US" smtClean="0"/>
              <a:t>Click to edit Master 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F4220646-E394-4057-B733-2DDD58A64929}" type="slidenum">
              <a:rPr lang="en-US"/>
              <a:pPr>
                <a:defRPr/>
              </a:pPr>
              <a:t>‹#›</a:t>
            </a:fld>
            <a:endParaRPr lang="en-US"/>
          </a:p>
        </p:txBody>
      </p:sp>
      <p:sp>
        <p:nvSpPr>
          <p:cNvPr id="6" name="Date Placeholder 3"/>
          <p:cNvSpPr>
            <a:spLocks noGrp="1"/>
          </p:cNvSpPr>
          <p:nvPr>
            <p:ph type="dt" sz="half" idx="12"/>
          </p:nvPr>
        </p:nvSpPr>
        <p:spPr/>
        <p:txBody>
          <a:bodyPr/>
          <a:lstStyle>
            <a:lvl1pPr>
              <a:defRPr/>
            </a:lvl1pPr>
          </a:lstStyle>
          <a:p>
            <a:pPr>
              <a:defRPr/>
            </a:pPr>
            <a:fld id="{5BEC59EA-2ADE-443A-9B8A-09DDAF21BF20}" type="datetime1">
              <a:rPr lang="en-US" smtClean="0"/>
              <a:t>5/16/2013</a:t>
            </a:fld>
            <a:endParaRPr lang="en-US"/>
          </a:p>
        </p:txBody>
      </p:sp>
    </p:spTree>
    <p:extLst>
      <p:ext uri="{BB962C8B-B14F-4D97-AF65-F5344CB8AC3E}">
        <p14:creationId xmlns:p14="http://schemas.microsoft.com/office/powerpoint/2010/main" val="3793107203"/>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9" name="Content Placeholder 8"/>
          <p:cNvSpPr>
            <a:spLocks noGrp="1"/>
          </p:cNvSpPr>
          <p:nvPr>
            <p:ph sz="quarter" idx="13"/>
          </p:nvPr>
        </p:nvSpPr>
        <p:spPr>
          <a:xfrm>
            <a:off x="1216152" y="841248"/>
            <a:ext cx="3730752" cy="4389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5102352" y="841248"/>
            <a:ext cx="3730752" cy="43891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C5DA0166-314C-4933-A56E-9B34397764FF}" type="slidenum">
              <a:rPr lang="en-US"/>
              <a:pPr>
                <a:defRPr/>
              </a:pPr>
              <a:t>‹#›</a:t>
            </a:fld>
            <a:endParaRPr lang="en-US"/>
          </a:p>
        </p:txBody>
      </p:sp>
      <p:sp>
        <p:nvSpPr>
          <p:cNvPr id="7" name="Date Placeholder 3"/>
          <p:cNvSpPr>
            <a:spLocks noGrp="1"/>
          </p:cNvSpPr>
          <p:nvPr>
            <p:ph type="dt" sz="half" idx="17"/>
          </p:nvPr>
        </p:nvSpPr>
        <p:spPr/>
        <p:txBody>
          <a:bodyPr/>
          <a:lstStyle>
            <a:lvl1pPr>
              <a:defRPr/>
            </a:lvl1pPr>
          </a:lstStyle>
          <a:p>
            <a:pPr>
              <a:defRPr/>
            </a:pPr>
            <a:fld id="{64BBEE47-DD7C-4034-98D9-9FFD134042F8}" type="datetime1">
              <a:rPr lang="en-US" smtClean="0"/>
              <a:t>5/16/2013</a:t>
            </a:fld>
            <a:endParaRPr lang="en-US"/>
          </a:p>
        </p:txBody>
      </p:sp>
    </p:spTree>
    <p:extLst>
      <p:ext uri="{BB962C8B-B14F-4D97-AF65-F5344CB8AC3E}">
        <p14:creationId xmlns:p14="http://schemas.microsoft.com/office/powerpoint/2010/main" val="4076841599"/>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19200" y="841248"/>
            <a:ext cx="3733800"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5105400" y="841248"/>
            <a:ext cx="3735267" cy="533400"/>
          </a:xfrm>
        </p:spPr>
        <p:txBody>
          <a:bodyP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10"/>
          <p:cNvSpPr>
            <a:spLocks noGrp="1"/>
          </p:cNvSpPr>
          <p:nvPr>
            <p:ph sz="quarter" idx="13"/>
          </p:nvPr>
        </p:nvSpPr>
        <p:spPr>
          <a:xfrm>
            <a:off x="1216152" y="1380744"/>
            <a:ext cx="3730752" cy="38404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14"/>
          </p:nvPr>
        </p:nvSpPr>
        <p:spPr>
          <a:xfrm>
            <a:off x="5102352" y="1380743"/>
            <a:ext cx="3730752" cy="38404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4"/>
          <p:cNvSpPr>
            <a:spLocks noGrp="1"/>
          </p:cNvSpPr>
          <p:nvPr>
            <p:ph type="ftr" sz="quarter" idx="15"/>
          </p:nvPr>
        </p:nvSpPr>
        <p:spPr/>
        <p:txBody>
          <a:bodyPr/>
          <a:lstStyle>
            <a:lvl1pPr>
              <a:defRPr/>
            </a:lvl1pPr>
          </a:lstStyle>
          <a:p>
            <a:pPr>
              <a:defRPr/>
            </a:pPr>
            <a:endParaRPr lang="en-US"/>
          </a:p>
        </p:txBody>
      </p:sp>
      <p:sp>
        <p:nvSpPr>
          <p:cNvPr id="8" name="Slide Number Placeholder 5"/>
          <p:cNvSpPr>
            <a:spLocks noGrp="1"/>
          </p:cNvSpPr>
          <p:nvPr>
            <p:ph type="sldNum" sz="quarter" idx="16"/>
          </p:nvPr>
        </p:nvSpPr>
        <p:spPr/>
        <p:txBody>
          <a:bodyPr/>
          <a:lstStyle>
            <a:lvl1pPr>
              <a:defRPr/>
            </a:lvl1pPr>
          </a:lstStyle>
          <a:p>
            <a:pPr>
              <a:defRPr/>
            </a:pPr>
            <a:fld id="{09333967-99E5-41AA-BEFF-B3C19B1C86FE}" type="slidenum">
              <a:rPr lang="en-US"/>
              <a:pPr>
                <a:defRPr/>
              </a:pPr>
              <a:t>‹#›</a:t>
            </a:fld>
            <a:endParaRPr lang="en-US"/>
          </a:p>
        </p:txBody>
      </p:sp>
      <p:sp>
        <p:nvSpPr>
          <p:cNvPr id="9" name="Date Placeholder 3"/>
          <p:cNvSpPr>
            <a:spLocks noGrp="1"/>
          </p:cNvSpPr>
          <p:nvPr>
            <p:ph type="dt" sz="half" idx="17"/>
          </p:nvPr>
        </p:nvSpPr>
        <p:spPr/>
        <p:txBody>
          <a:bodyPr/>
          <a:lstStyle>
            <a:lvl1pPr>
              <a:defRPr/>
            </a:lvl1pPr>
          </a:lstStyle>
          <a:p>
            <a:pPr>
              <a:defRPr/>
            </a:pPr>
            <a:fld id="{BA830CF1-2213-4805-873F-AB5E67A07513}" type="datetime1">
              <a:rPr lang="en-US" smtClean="0"/>
              <a:t>5/16/2013</a:t>
            </a:fld>
            <a:endParaRPr lang="en-US"/>
          </a:p>
        </p:txBody>
      </p:sp>
    </p:spTree>
    <p:extLst>
      <p:ext uri="{BB962C8B-B14F-4D97-AF65-F5344CB8AC3E}">
        <p14:creationId xmlns:p14="http://schemas.microsoft.com/office/powerpoint/2010/main" val="422767963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Footer Placeholder 4"/>
          <p:cNvSpPr>
            <a:spLocks noGrp="1"/>
          </p:cNvSpPr>
          <p:nvPr>
            <p:ph type="ftr" sz="quarter" idx="10"/>
          </p:nvPr>
        </p:nvSpPr>
        <p:spPr/>
        <p:txBody>
          <a:bodyPr/>
          <a:lstStyle>
            <a:lvl1pPr>
              <a:defRPr/>
            </a:lvl1pPr>
          </a:lstStyle>
          <a:p>
            <a:pPr>
              <a:defRPr/>
            </a:pPr>
            <a:endParaRPr lang="en-US"/>
          </a:p>
        </p:txBody>
      </p:sp>
      <p:sp>
        <p:nvSpPr>
          <p:cNvPr id="4" name="Slide Number Placeholder 5"/>
          <p:cNvSpPr>
            <a:spLocks noGrp="1"/>
          </p:cNvSpPr>
          <p:nvPr>
            <p:ph type="sldNum" sz="quarter" idx="11"/>
          </p:nvPr>
        </p:nvSpPr>
        <p:spPr/>
        <p:txBody>
          <a:bodyPr/>
          <a:lstStyle>
            <a:lvl1pPr>
              <a:defRPr/>
            </a:lvl1pPr>
          </a:lstStyle>
          <a:p>
            <a:pPr>
              <a:defRPr/>
            </a:pPr>
            <a:fld id="{330F89F6-5E0B-4059-883D-53BF302F7844}" type="slidenum">
              <a:rPr lang="en-US"/>
              <a:pPr>
                <a:defRPr/>
              </a:pPr>
              <a:t>‹#›</a:t>
            </a:fld>
            <a:endParaRPr lang="en-US"/>
          </a:p>
        </p:txBody>
      </p:sp>
      <p:sp>
        <p:nvSpPr>
          <p:cNvPr id="5" name="Date Placeholder 3"/>
          <p:cNvSpPr>
            <a:spLocks noGrp="1"/>
          </p:cNvSpPr>
          <p:nvPr>
            <p:ph type="dt" sz="half" idx="12"/>
          </p:nvPr>
        </p:nvSpPr>
        <p:spPr/>
        <p:txBody>
          <a:bodyPr/>
          <a:lstStyle>
            <a:lvl1pPr>
              <a:defRPr/>
            </a:lvl1pPr>
          </a:lstStyle>
          <a:p>
            <a:pPr>
              <a:defRPr/>
            </a:pPr>
            <a:fld id="{3A3F2916-DBB3-47A3-9680-C321B4FF9429}" type="datetime1">
              <a:rPr lang="en-US" smtClean="0"/>
              <a:t>5/16/2013</a:t>
            </a:fld>
            <a:endParaRPr lang="en-US"/>
          </a:p>
        </p:txBody>
      </p:sp>
    </p:spTree>
    <p:extLst>
      <p:ext uri="{BB962C8B-B14F-4D97-AF65-F5344CB8AC3E}">
        <p14:creationId xmlns:p14="http://schemas.microsoft.com/office/powerpoint/2010/main" val="92402548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Slide Number Placeholder 5"/>
          <p:cNvSpPr>
            <a:spLocks noGrp="1"/>
          </p:cNvSpPr>
          <p:nvPr>
            <p:ph type="sldNum" sz="quarter" idx="11"/>
          </p:nvPr>
        </p:nvSpPr>
        <p:spPr/>
        <p:txBody>
          <a:bodyPr/>
          <a:lstStyle>
            <a:lvl1pPr>
              <a:defRPr/>
            </a:lvl1pPr>
          </a:lstStyle>
          <a:p>
            <a:pPr>
              <a:defRPr/>
            </a:pPr>
            <a:fld id="{86D8C045-FBCD-4C14-B9F1-AE8E69892327}" type="slidenum">
              <a:rPr lang="en-US"/>
              <a:pPr>
                <a:defRPr/>
              </a:pPr>
              <a:t>‹#›</a:t>
            </a:fld>
            <a:endParaRPr lang="en-US"/>
          </a:p>
        </p:txBody>
      </p:sp>
      <p:sp>
        <p:nvSpPr>
          <p:cNvPr id="4" name="Date Placeholder 3"/>
          <p:cNvSpPr>
            <a:spLocks noGrp="1"/>
          </p:cNvSpPr>
          <p:nvPr>
            <p:ph type="dt" sz="half" idx="12"/>
          </p:nvPr>
        </p:nvSpPr>
        <p:spPr/>
        <p:txBody>
          <a:bodyPr/>
          <a:lstStyle>
            <a:lvl1pPr>
              <a:defRPr/>
            </a:lvl1pPr>
          </a:lstStyle>
          <a:p>
            <a:pPr>
              <a:defRPr/>
            </a:pPr>
            <a:fld id="{A686C23E-A48B-4AA5-97A0-7169F6DF050E}" type="datetime1">
              <a:rPr lang="en-US" smtClean="0"/>
              <a:t>5/16/2013</a:t>
            </a:fld>
            <a:endParaRPr lang="en-US"/>
          </a:p>
        </p:txBody>
      </p:sp>
    </p:spTree>
    <p:extLst>
      <p:ext uri="{BB962C8B-B14F-4D97-AF65-F5344CB8AC3E}">
        <p14:creationId xmlns:p14="http://schemas.microsoft.com/office/powerpoint/2010/main" val="987032140"/>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00" y="395287"/>
            <a:ext cx="3008313" cy="1162050"/>
          </a:xfrm>
        </p:spPr>
        <p:txBody>
          <a:bodyPr/>
          <a:lstStyle>
            <a:lvl1pPr algn="l">
              <a:defRPr sz="2000" b="1">
                <a:ln>
                  <a:noFill/>
                </a:ln>
                <a:solidFill>
                  <a:srgbClr val="FF7605"/>
                </a:solidFill>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5715000" y="1557337"/>
            <a:ext cx="3008313" cy="438626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Content Placeholder 13"/>
          <p:cNvSpPr>
            <a:spLocks noGrp="1"/>
          </p:cNvSpPr>
          <p:nvPr>
            <p:ph sz="quarter" idx="13"/>
          </p:nvPr>
        </p:nvSpPr>
        <p:spPr>
          <a:xfrm>
            <a:off x="914400" y="381000"/>
            <a:ext cx="48006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4"/>
          </p:nvPr>
        </p:nvSpPr>
        <p:spPr/>
        <p:txBody>
          <a:bodyPr/>
          <a:lstStyle>
            <a:lvl1pPr>
              <a:defRPr/>
            </a:lvl1pPr>
          </a:lstStyle>
          <a:p>
            <a:pPr>
              <a:defRPr/>
            </a:pPr>
            <a:endParaRPr lang="en-US"/>
          </a:p>
        </p:txBody>
      </p:sp>
      <p:sp>
        <p:nvSpPr>
          <p:cNvPr id="6" name="Slide Number Placeholder 5"/>
          <p:cNvSpPr>
            <a:spLocks noGrp="1"/>
          </p:cNvSpPr>
          <p:nvPr>
            <p:ph type="sldNum" sz="quarter" idx="15"/>
          </p:nvPr>
        </p:nvSpPr>
        <p:spPr/>
        <p:txBody>
          <a:bodyPr/>
          <a:lstStyle>
            <a:lvl1pPr>
              <a:defRPr/>
            </a:lvl1pPr>
          </a:lstStyle>
          <a:p>
            <a:pPr>
              <a:defRPr/>
            </a:pPr>
            <a:fld id="{EEEBDFF0-79F3-4F92-BEDD-046AF10FD665}" type="slidenum">
              <a:rPr lang="en-US"/>
              <a:pPr>
                <a:defRPr/>
              </a:pPr>
              <a:t>‹#›</a:t>
            </a:fld>
            <a:endParaRPr lang="en-US"/>
          </a:p>
        </p:txBody>
      </p:sp>
      <p:sp>
        <p:nvSpPr>
          <p:cNvPr id="7" name="Date Placeholder 3"/>
          <p:cNvSpPr>
            <a:spLocks noGrp="1"/>
          </p:cNvSpPr>
          <p:nvPr>
            <p:ph type="dt" sz="half" idx="16"/>
          </p:nvPr>
        </p:nvSpPr>
        <p:spPr/>
        <p:txBody>
          <a:bodyPr/>
          <a:lstStyle>
            <a:lvl1pPr>
              <a:defRPr/>
            </a:lvl1pPr>
          </a:lstStyle>
          <a:p>
            <a:pPr>
              <a:defRPr/>
            </a:pPr>
            <a:fld id="{CF6939A4-4AEE-4FC5-91FC-8526399561C8}" type="datetime1">
              <a:rPr lang="en-US" smtClean="0"/>
              <a:t>5/16/2013</a:t>
            </a:fld>
            <a:endParaRPr lang="en-US"/>
          </a:p>
        </p:txBody>
      </p:sp>
    </p:spTree>
    <p:extLst>
      <p:ext uri="{BB962C8B-B14F-4D97-AF65-F5344CB8AC3E}">
        <p14:creationId xmlns:p14="http://schemas.microsoft.com/office/powerpoint/2010/main" val="2583779598"/>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624754"/>
            <a:ext cx="5486400" cy="404446"/>
          </a:xfrm>
        </p:spPr>
        <p:txBody>
          <a:bodyPr bIns="0"/>
          <a:lstStyle>
            <a:lvl1pPr algn="l">
              <a:defRPr sz="2000" b="1">
                <a:ln w="12700">
                  <a:noFill/>
                </a:ln>
                <a:solidFill>
                  <a:schemeClr val="tx1"/>
                </a:solidFill>
                <a:effectLst/>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323975" y="381000"/>
            <a:ext cx="5867400" cy="408146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219200" y="5029200"/>
            <a:ext cx="4038600" cy="13716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a:p>
        </p:txBody>
      </p:sp>
      <p:sp>
        <p:nvSpPr>
          <p:cNvPr id="6" name="Slide Number Placeholder 5"/>
          <p:cNvSpPr>
            <a:spLocks noGrp="1"/>
          </p:cNvSpPr>
          <p:nvPr>
            <p:ph type="sldNum" sz="quarter" idx="11"/>
          </p:nvPr>
        </p:nvSpPr>
        <p:spPr/>
        <p:txBody>
          <a:bodyPr/>
          <a:lstStyle>
            <a:lvl1pPr>
              <a:defRPr/>
            </a:lvl1pPr>
          </a:lstStyle>
          <a:p>
            <a:pPr>
              <a:defRPr/>
            </a:pPr>
            <a:fld id="{95EECAA8-19CC-4AA4-B8DE-AEAEB70F9EFA}" type="slidenum">
              <a:rPr lang="en-US"/>
              <a:pPr>
                <a:defRPr/>
              </a:pPr>
              <a:t>‹#›</a:t>
            </a:fld>
            <a:endParaRPr lang="en-US"/>
          </a:p>
        </p:txBody>
      </p:sp>
      <p:sp>
        <p:nvSpPr>
          <p:cNvPr id="7" name="Date Placeholder 3"/>
          <p:cNvSpPr>
            <a:spLocks noGrp="1"/>
          </p:cNvSpPr>
          <p:nvPr>
            <p:ph type="dt" sz="half" idx="12"/>
          </p:nvPr>
        </p:nvSpPr>
        <p:spPr/>
        <p:txBody>
          <a:bodyPr/>
          <a:lstStyle>
            <a:lvl1pPr>
              <a:defRPr/>
            </a:lvl1pPr>
          </a:lstStyle>
          <a:p>
            <a:pPr>
              <a:defRPr/>
            </a:pPr>
            <a:fld id="{433D5858-CBEF-4DAC-A918-54371A9171BD}" type="datetime1">
              <a:rPr lang="en-US" smtClean="0"/>
              <a:t>5/16/2013</a:t>
            </a:fld>
            <a:endParaRPr lang="en-US"/>
          </a:p>
        </p:txBody>
      </p:sp>
    </p:spTree>
    <p:extLst>
      <p:ext uri="{BB962C8B-B14F-4D97-AF65-F5344CB8AC3E}">
        <p14:creationId xmlns:p14="http://schemas.microsoft.com/office/powerpoint/2010/main" val="4164521923"/>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228600" cy="6858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effectLst>
                <a:innerShdw blurRad="63500" dist="50800" dir="18900000">
                  <a:prstClr val="black">
                    <a:alpha val="50000"/>
                  </a:prstClr>
                </a:innerShdw>
              </a:effectLst>
            </a:endParaRPr>
          </a:p>
        </p:txBody>
      </p:sp>
      <p:sp>
        <p:nvSpPr>
          <p:cNvPr id="13" name="Rectangle 12"/>
          <p:cNvSpPr/>
          <p:nvPr/>
        </p:nvSpPr>
        <p:spPr>
          <a:xfrm>
            <a:off x="0" y="0"/>
            <a:ext cx="228600" cy="6858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1219200" y="5257800"/>
            <a:ext cx="7239000" cy="1143000"/>
          </a:xfrm>
          <a:prstGeom prst="rect">
            <a:avLst/>
          </a:prstGeom>
        </p:spPr>
        <p:txBody>
          <a:bodyPr vert="horz" lIns="91440" tIns="45720" rIns="91440" bIns="45720" rtlCol="0" anchor="b">
            <a:noAutofit/>
          </a:bodyPr>
          <a:lstStyle/>
          <a:p>
            <a:endParaRPr lang="en-US" dirty="0"/>
          </a:p>
        </p:txBody>
      </p:sp>
      <p:sp>
        <p:nvSpPr>
          <p:cNvPr id="1033" name="Text Placeholder 2"/>
          <p:cNvSpPr>
            <a:spLocks noGrp="1"/>
          </p:cNvSpPr>
          <p:nvPr>
            <p:ph type="body" idx="1"/>
          </p:nvPr>
        </p:nvSpPr>
        <p:spPr bwMode="auto">
          <a:xfrm>
            <a:off x="1219200" y="838200"/>
            <a:ext cx="7467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1258888" y="6553200"/>
            <a:ext cx="7162800" cy="228600"/>
          </a:xfrm>
          <a:prstGeom prst="rect">
            <a:avLst/>
          </a:prstGeom>
        </p:spPr>
        <p:txBody>
          <a:bodyPr vert="horz" lIns="91440" tIns="45720" rIns="91440" bIns="45720" rtlCol="0" anchor="ctr"/>
          <a:lstStyle>
            <a:lvl1pPr algn="l" fontAlgn="auto">
              <a:spcBef>
                <a:spcPts val="0"/>
              </a:spcBef>
              <a:spcAft>
                <a:spcPts val="0"/>
              </a:spcAft>
              <a:defRPr sz="1200">
                <a:solidFill>
                  <a:schemeClr val="tx1">
                    <a:lumMod val="60000"/>
                    <a:lumOff val="40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86800" y="5740400"/>
            <a:ext cx="381000" cy="365125"/>
          </a:xfrm>
          <a:prstGeom prst="rect">
            <a:avLst/>
          </a:prstGeom>
        </p:spPr>
        <p:txBody>
          <a:bodyPr vert="horz" lIns="91440" tIns="45720" rIns="91440" bIns="45720" rtlCol="0" anchor="ctr"/>
          <a:lstStyle>
            <a:lvl1pPr algn="l" fontAlgn="auto">
              <a:spcBef>
                <a:spcPts val="0"/>
              </a:spcBef>
              <a:spcAft>
                <a:spcPts val="0"/>
              </a:spcAft>
              <a:defRPr sz="1200" b="0">
                <a:solidFill>
                  <a:schemeClr val="tx2">
                    <a:lumMod val="60000"/>
                    <a:lumOff val="40000"/>
                  </a:schemeClr>
                </a:solidFill>
                <a:latin typeface="+mn-lt"/>
                <a:cs typeface="+mn-cs"/>
              </a:defRPr>
            </a:lvl1pPr>
          </a:lstStyle>
          <a:p>
            <a:pPr>
              <a:defRPr/>
            </a:pPr>
            <a:fld id="{2657CBF3-14FA-400A-9A53-FB2004938F79}" type="slidenum">
              <a:rPr lang="en-US"/>
              <a:pPr>
                <a:defRPr/>
              </a:pPr>
              <a:t>‹#›</a:t>
            </a:fld>
            <a:endParaRPr lang="en-US"/>
          </a:p>
        </p:txBody>
      </p:sp>
      <p:sp>
        <p:nvSpPr>
          <p:cNvPr id="16" name="Freeform 5"/>
          <p:cNvSpPr>
            <a:spLocks/>
          </p:cNvSpPr>
          <p:nvPr/>
        </p:nvSpPr>
        <p:spPr bwMode="auto">
          <a:xfrm>
            <a:off x="8453438" y="5715000"/>
            <a:ext cx="242887" cy="431800"/>
          </a:xfrm>
          <a:custGeom>
            <a:avLst/>
            <a:gdLst/>
            <a:ahLst/>
            <a:cxnLst>
              <a:cxn ang="0">
                <a:pos x="62" y="0"/>
              </a:cxn>
              <a:cxn ang="0">
                <a:pos x="0" y="0"/>
              </a:cxn>
              <a:cxn ang="0">
                <a:pos x="89" y="136"/>
              </a:cxn>
              <a:cxn ang="0">
                <a:pos x="89" y="136"/>
              </a:cxn>
              <a:cxn ang="0">
                <a:pos x="0" y="272"/>
              </a:cxn>
              <a:cxn ang="0">
                <a:pos x="62" y="272"/>
              </a:cxn>
              <a:cxn ang="0">
                <a:pos x="153" y="136"/>
              </a:cxn>
              <a:cxn ang="0">
                <a:pos x="62" y="0"/>
              </a:cxn>
            </a:cxnLst>
            <a:rect l="0" t="0" r="r" b="b"/>
            <a:pathLst>
              <a:path w="153" h="272">
                <a:moveTo>
                  <a:pt x="62" y="0"/>
                </a:moveTo>
                <a:lnTo>
                  <a:pt x="0" y="0"/>
                </a:lnTo>
                <a:lnTo>
                  <a:pt x="89" y="136"/>
                </a:lnTo>
                <a:lnTo>
                  <a:pt x="89" y="136"/>
                </a:lnTo>
                <a:lnTo>
                  <a:pt x="0" y="272"/>
                </a:lnTo>
                <a:lnTo>
                  <a:pt x="62" y="272"/>
                </a:lnTo>
                <a:lnTo>
                  <a:pt x="153" y="136"/>
                </a:lnTo>
                <a:lnTo>
                  <a:pt x="62" y="0"/>
                </a:lnTo>
                <a:close/>
              </a:path>
            </a:pathLst>
          </a:custGeom>
          <a:solidFill>
            <a:schemeClr val="tx2">
              <a:lumMod val="60000"/>
              <a:lumOff val="40000"/>
            </a:schemeClr>
          </a:solidFill>
          <a:ln w="9525">
            <a:noFill/>
            <a:round/>
            <a:headEnd/>
            <a:tailEnd/>
          </a:ln>
        </p:spPr>
        <p:txBody>
          <a:bodyPr/>
          <a:lstStyle/>
          <a:p>
            <a:pPr fontAlgn="auto">
              <a:spcBef>
                <a:spcPts val="0"/>
              </a:spcBef>
              <a:spcAft>
                <a:spcPts val="0"/>
              </a:spcAft>
              <a:defRPr/>
            </a:pPr>
            <a:endParaRPr lang="en-US">
              <a:latin typeface="+mn-lt"/>
              <a:cs typeface="+mn-cs"/>
            </a:endParaRPr>
          </a:p>
        </p:txBody>
      </p:sp>
      <p:sp>
        <p:nvSpPr>
          <p:cNvPr id="4" name="Date Placeholder 3"/>
          <p:cNvSpPr>
            <a:spLocks noGrp="1"/>
          </p:cNvSpPr>
          <p:nvPr>
            <p:ph type="dt" sz="half" idx="2"/>
          </p:nvPr>
        </p:nvSpPr>
        <p:spPr>
          <a:xfrm rot="16200000">
            <a:off x="-1198563" y="4821238"/>
            <a:ext cx="2625725" cy="228600"/>
          </a:xfrm>
          <a:prstGeom prst="rect">
            <a:avLst/>
          </a:prstGeom>
        </p:spPr>
        <p:txBody>
          <a:bodyPr vert="horz" lIns="91440" tIns="45720" rIns="91440" bIns="45720" rtlCol="0" anchor="ctr"/>
          <a:lstStyle>
            <a:lvl1pPr algn="l" fontAlgn="auto">
              <a:spcBef>
                <a:spcPts val="0"/>
              </a:spcBef>
              <a:spcAft>
                <a:spcPts val="0"/>
              </a:spcAft>
              <a:defRPr sz="1200">
                <a:solidFill>
                  <a:srgbClr val="FFFFFF"/>
                </a:solidFill>
                <a:latin typeface="+mn-lt"/>
                <a:cs typeface="+mn-cs"/>
              </a:defRPr>
            </a:lvl1pPr>
          </a:lstStyle>
          <a:p>
            <a:pPr>
              <a:defRPr/>
            </a:pPr>
            <a:fld id="{7D6D9C73-040B-4FD6-90B3-9ABB74CA9190}" type="datetime1">
              <a:rPr lang="en-US" smtClean="0"/>
              <a:t>5/16/2013</a:t>
            </a:fld>
            <a:endParaRPr lang="en-US"/>
          </a:p>
        </p:txBody>
      </p:sp>
    </p:spTree>
  </p:cSld>
  <p:clrMap bg1="lt1" tx1="dk1" bg2="lt2" tx2="dk2" accent1="accent1" accent2="accent2" accent3="accent3" accent4="accent4" accent5="accent5" accent6="accent6" hlink="hlink" folHlink="folHlink"/>
  <p:sldLayoutIdLst>
    <p:sldLayoutId id="2147483971"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nodeType="afterGroup">
                            <p:stCondLst>
                              <p:cond delay="2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dt="0"/>
  <p:txStyles>
    <p:titleStyle>
      <a:lvl1pPr algn="l" rtl="0" eaLnBrk="0" fontAlgn="base" hangingPunct="0">
        <a:spcBef>
          <a:spcPct val="0"/>
        </a:spcBef>
        <a:spcAft>
          <a:spcPct val="0"/>
        </a:spcAft>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vl2pPr algn="l" rtl="0" eaLnBrk="0" fontAlgn="base" hangingPunct="0">
        <a:spcBef>
          <a:spcPct val="0"/>
        </a:spcBef>
        <a:spcAft>
          <a:spcPct val="0"/>
        </a:spcAft>
        <a:defRPr sz="7200" b="1">
          <a:solidFill>
            <a:schemeClr val="bg1"/>
          </a:solidFill>
          <a:latin typeface="Calibri" pitchFamily="34" charset="0"/>
        </a:defRPr>
      </a:lvl2pPr>
      <a:lvl3pPr algn="l" rtl="0" eaLnBrk="0" fontAlgn="base" hangingPunct="0">
        <a:spcBef>
          <a:spcPct val="0"/>
        </a:spcBef>
        <a:spcAft>
          <a:spcPct val="0"/>
        </a:spcAft>
        <a:defRPr sz="7200" b="1">
          <a:solidFill>
            <a:schemeClr val="bg1"/>
          </a:solidFill>
          <a:latin typeface="Calibri" pitchFamily="34" charset="0"/>
        </a:defRPr>
      </a:lvl3pPr>
      <a:lvl4pPr algn="l" rtl="0" eaLnBrk="0" fontAlgn="base" hangingPunct="0">
        <a:spcBef>
          <a:spcPct val="0"/>
        </a:spcBef>
        <a:spcAft>
          <a:spcPct val="0"/>
        </a:spcAft>
        <a:defRPr sz="7200" b="1">
          <a:solidFill>
            <a:schemeClr val="bg1"/>
          </a:solidFill>
          <a:latin typeface="Calibri" pitchFamily="34" charset="0"/>
        </a:defRPr>
      </a:lvl4pPr>
      <a:lvl5pPr algn="l" rtl="0" eaLnBrk="0" fontAlgn="base" hangingPunct="0">
        <a:spcBef>
          <a:spcPct val="0"/>
        </a:spcBef>
        <a:spcAft>
          <a:spcPct val="0"/>
        </a:spcAft>
        <a:defRPr sz="7200" b="1">
          <a:solidFill>
            <a:schemeClr val="bg1"/>
          </a:solidFill>
          <a:latin typeface="Calibri" pitchFamily="34" charset="0"/>
        </a:defRPr>
      </a:lvl5pPr>
      <a:lvl6pPr marL="457200" algn="l" rtl="0" fontAlgn="base">
        <a:spcBef>
          <a:spcPct val="0"/>
        </a:spcBef>
        <a:spcAft>
          <a:spcPct val="0"/>
        </a:spcAft>
        <a:defRPr sz="7200" b="1">
          <a:solidFill>
            <a:schemeClr val="bg1"/>
          </a:solidFill>
          <a:latin typeface="Calibri" pitchFamily="34" charset="0"/>
        </a:defRPr>
      </a:lvl6pPr>
      <a:lvl7pPr marL="914400" algn="l" rtl="0" fontAlgn="base">
        <a:spcBef>
          <a:spcPct val="0"/>
        </a:spcBef>
        <a:spcAft>
          <a:spcPct val="0"/>
        </a:spcAft>
        <a:defRPr sz="7200" b="1">
          <a:solidFill>
            <a:schemeClr val="bg1"/>
          </a:solidFill>
          <a:latin typeface="Calibri" pitchFamily="34" charset="0"/>
        </a:defRPr>
      </a:lvl7pPr>
      <a:lvl8pPr marL="1371600" algn="l" rtl="0" fontAlgn="base">
        <a:spcBef>
          <a:spcPct val="0"/>
        </a:spcBef>
        <a:spcAft>
          <a:spcPct val="0"/>
        </a:spcAft>
        <a:defRPr sz="7200" b="1">
          <a:solidFill>
            <a:schemeClr val="bg1"/>
          </a:solidFill>
          <a:latin typeface="Calibri" pitchFamily="34" charset="0"/>
        </a:defRPr>
      </a:lvl8pPr>
      <a:lvl9pPr marL="1828800" algn="l" rtl="0" fontAlgn="base">
        <a:spcBef>
          <a:spcPct val="0"/>
        </a:spcBef>
        <a:spcAft>
          <a:spcPct val="0"/>
        </a:spcAft>
        <a:defRPr sz="7200" b="1">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charset="0"/>
        <a:buChar char="˃"/>
        <a:defRPr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Calibri" pitchFamily="34" charset="0"/>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5.jpeg"/><Relationship Id="rId12" Type="http://schemas.openxmlformats.org/officeDocument/2006/relationships/hyperlink" Target="http://www.entomology.umn.edu/cues/pollinators/" TargetMode="External"/><Relationship Id="rId2" Type="http://schemas.openxmlformats.org/officeDocument/2006/relationships/audio" Target="../media/media1.WAV"/><Relationship Id="rId16" Type="http://schemas.openxmlformats.org/officeDocument/2006/relationships/image" Target="../media/image13.png"/><Relationship Id="rId1" Type="http://schemas.microsoft.com/office/2007/relationships/media" Target="../media/media1.WAV"/><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2.png"/><Relationship Id="rId10" Type="http://schemas.openxmlformats.org/officeDocument/2006/relationships/image" Target="../media/image8.jpg"/><Relationship Id="rId4" Type="http://schemas.openxmlformats.org/officeDocument/2006/relationships/image" Target="../media/image2.jpeg"/><Relationship Id="rId9" Type="http://schemas.openxmlformats.org/officeDocument/2006/relationships/image" Target="../media/image7.jp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24.jpe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7.jpeg"/><Relationship Id="rId5" Type="http://schemas.openxmlformats.org/officeDocument/2006/relationships/hyperlink" Target="http://www.xerces.org/" TargetMode="Externa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17.jpeg"/><Relationship Id="rId5" Type="http://schemas.openxmlformats.org/officeDocument/2006/relationships/hyperlink" Target="http://www.xerces.org/" TargetMode="Externa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25.wmf"/><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7.jpeg"/><Relationship Id="rId5" Type="http://schemas.openxmlformats.org/officeDocument/2006/relationships/hyperlink" Target="http://www.xerces.org/" TargetMode="Externa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3.png"/><Relationship Id="rId5" Type="http://schemas.openxmlformats.org/officeDocument/2006/relationships/image" Target="../media/image27.jpe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7.jpeg"/><Relationship Id="rId5" Type="http://schemas.openxmlformats.org/officeDocument/2006/relationships/hyperlink" Target="http://www.xerces.org/" TargetMode="Externa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slideLayout" Target="../slideLayouts/slideLayout1.xml"/><Relationship Id="rId7" Type="http://schemas.openxmlformats.org/officeDocument/2006/relationships/image" Target="../media/image28.wmf"/><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7.jpeg"/><Relationship Id="rId5" Type="http://schemas.openxmlformats.org/officeDocument/2006/relationships/hyperlink" Target="http://www.xerces.org/" TargetMode="External"/><Relationship Id="rId4" Type="http://schemas.openxmlformats.org/officeDocument/2006/relationships/image" Target="../media/image2.jpe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6.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7.xml"/><Relationship Id="rId7" Type="http://schemas.openxmlformats.org/officeDocument/2006/relationships/image" Target="../media/image40.jpe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9.jpeg"/><Relationship Id="rId5" Type="http://schemas.openxmlformats.org/officeDocument/2006/relationships/image" Target="../media/image2.jpeg"/><Relationship Id="rId4" Type="http://schemas.openxmlformats.org/officeDocument/2006/relationships/notesSlide" Target="../notesSlides/notesSlide1.xml"/><Relationship Id="rId9"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7.xml"/><Relationship Id="rId7" Type="http://schemas.openxmlformats.org/officeDocument/2006/relationships/hyperlink" Target="http://www.google.com/url?sa=i&amp;rct=j&amp;q=&amp;esrc=s&amp;frm=1&amp;source=images&amp;cd=&amp;cad=rja&amp;docid=U4_KLzcho7AMMM&amp;tbnid=HNijeBlqc-_UJM:&amp;ved=0CAUQjRw&amp;url=http://commons.wikimedia.org/wiki/File:Megachile_rotundata.JPG&amp;ei=UHtxUeyAGcbN2QX43ICwAQ&amp;bvm=bv.45373924,d.b2I&amp;psig=AFQjCNHHX0yODIczSKqS9yP0SCyH9HdCDA&amp;ust=1366477975322134" TargetMode="Externa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42.jpeg"/><Relationship Id="rId5" Type="http://schemas.openxmlformats.org/officeDocument/2006/relationships/image" Target="../media/image2.jpeg"/><Relationship Id="rId4" Type="http://schemas.openxmlformats.org/officeDocument/2006/relationships/notesSlide" Target="../notesSlides/notesSlide2.xml"/><Relationship Id="rId9"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13.png"/><Relationship Id="rId5" Type="http://schemas.openxmlformats.org/officeDocument/2006/relationships/image" Target="../media/image48.jpe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13.png"/><Relationship Id="rId5" Type="http://schemas.openxmlformats.org/officeDocument/2006/relationships/image" Target="../media/image53.jpe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54.jpeg"/><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8.wmf"/><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7.jpeg"/><Relationship Id="rId5" Type="http://schemas.openxmlformats.org/officeDocument/2006/relationships/hyperlink" Target="http://www.xerces.org/" TargetMode="External"/><Relationship Id="rId4" Type="http://schemas.openxmlformats.org/officeDocument/2006/relationships/image" Target="../media/image2.jpe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hyperlink" Target="http://bugguide.net/" TargetMode="External"/><Relationship Id="rId3" Type="http://schemas.openxmlformats.org/officeDocument/2006/relationships/slideLayout" Target="../slideLayouts/slideLayout7.xml"/><Relationship Id="rId7" Type="http://schemas.openxmlformats.org/officeDocument/2006/relationships/hyperlink" Target="http://www.butterfliesandmoths.org/" TargetMode="Externa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2.jpeg"/><Relationship Id="rId9"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8" Type="http://schemas.openxmlformats.org/officeDocument/2006/relationships/hyperlink" Target="http://www.extension.umn.edu/" TargetMode="External"/><Relationship Id="rId3" Type="http://schemas.openxmlformats.org/officeDocument/2006/relationships/slideLayout" Target="../slideLayouts/slideLayout1.xml"/><Relationship Id="rId7" Type="http://schemas.openxmlformats.org/officeDocument/2006/relationships/hyperlink" Target="http://www.entomology.umn.edu/" TargetMode="Externa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hyperlink" Target="http://www.beelab.umn.edu/" TargetMode="External"/><Relationship Id="rId11" Type="http://schemas.openxmlformats.org/officeDocument/2006/relationships/image" Target="../media/image13.png"/><Relationship Id="rId5" Type="http://schemas.openxmlformats.org/officeDocument/2006/relationships/hyperlink" Target="http://www.entomology.umn.edu/cues/pollinators/" TargetMode="External"/><Relationship Id="rId10" Type="http://schemas.openxmlformats.org/officeDocument/2006/relationships/image" Target="../media/image59.png"/><Relationship Id="rId4" Type="http://schemas.openxmlformats.org/officeDocument/2006/relationships/image" Target="../media/image2.jpeg"/><Relationship Id="rId9" Type="http://schemas.openxmlformats.org/officeDocument/2006/relationships/hyperlink" Target="http://www.xerces.org/"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20.wmf"/><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7.jpeg"/><Relationship Id="rId5" Type="http://schemas.openxmlformats.org/officeDocument/2006/relationships/hyperlink" Target="http://www.xerces.org/" TargetMode="Externa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7.jpeg"/><Relationship Id="rId5" Type="http://schemas.openxmlformats.org/officeDocument/2006/relationships/hyperlink" Target="http://www.xerces.org/" TargetMode="Externa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21.wmf"/><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7.jpeg"/><Relationship Id="rId5" Type="http://schemas.openxmlformats.org/officeDocument/2006/relationships/hyperlink" Target="http://www.xerces.org/" TargetMode="Externa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22.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7.jpeg"/><Relationship Id="rId5" Type="http://schemas.openxmlformats.org/officeDocument/2006/relationships/hyperlink" Target="http://www.xerces.org/" TargetMode="Externa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7.jpeg"/><Relationship Id="rId5" Type="http://schemas.openxmlformats.org/officeDocument/2006/relationships/hyperlink" Target="http://www.xerces.org/" TargetMode="Externa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23.wmf"/><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7.jpeg"/><Relationship Id="rId5" Type="http://schemas.openxmlformats.org/officeDocument/2006/relationships/hyperlink" Target="http://www.xerces.org/" TargetMode="Externa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074" name="Title 1"/>
          <p:cNvSpPr>
            <a:spLocks noGrp="1"/>
          </p:cNvSpPr>
          <p:nvPr>
            <p:ph type="ctrTitle"/>
          </p:nvPr>
        </p:nvSpPr>
        <p:spPr bwMode="auto">
          <a:xfrm>
            <a:off x="5275263" y="762000"/>
            <a:ext cx="3640137" cy="3000375"/>
          </a:xfrm>
        </p:spPr>
        <p:txBody>
          <a:bodyPr wrap="square" numCol="1" anchor="ctr" anchorCtr="0" compatLnSpc="1">
            <a:prstTxWarp prst="textNoShape">
              <a:avLst/>
            </a:prstTxWarp>
            <a:spAutoFit/>
          </a:bodyPr>
          <a:lstStyle/>
          <a:p>
            <a:pPr algn="ctr" eaLnBrk="1" hangingPunct="1">
              <a:spcBef>
                <a:spcPts val="1200"/>
              </a:spcBef>
              <a:spcAft>
                <a:spcPts val="1200"/>
              </a:spcAft>
            </a:pPr>
            <a:r>
              <a:rPr lang="en-US" sz="4800" smtClean="0">
                <a:ln>
                  <a:noFill/>
                </a:ln>
                <a:effectLst/>
              </a:rPr>
              <a:t>Types of Bees</a:t>
            </a:r>
            <a:r>
              <a:rPr lang="en-US" sz="5400" smtClean="0">
                <a:ln>
                  <a:noFill/>
                </a:ln>
                <a:effectLst/>
              </a:rPr>
              <a:t/>
            </a:r>
            <a:br>
              <a:rPr lang="en-US" sz="5400" smtClean="0">
                <a:ln>
                  <a:noFill/>
                </a:ln>
                <a:effectLst/>
              </a:rPr>
            </a:br>
            <a:r>
              <a:rPr lang="en-US" sz="800" smtClean="0">
                <a:ln>
                  <a:noFill/>
                </a:ln>
                <a:effectLst/>
              </a:rPr>
              <a:t> </a:t>
            </a:r>
            <a:r>
              <a:rPr lang="en-US" sz="5400" smtClean="0">
                <a:ln>
                  <a:noFill/>
                </a:ln>
                <a:effectLst/>
              </a:rPr>
              <a:t/>
            </a:r>
            <a:br>
              <a:rPr lang="en-US" sz="5400" smtClean="0">
                <a:ln>
                  <a:noFill/>
                </a:ln>
                <a:effectLst/>
              </a:rPr>
            </a:br>
            <a:r>
              <a:rPr lang="en-US" sz="2400" smtClean="0">
                <a:ln>
                  <a:noFill/>
                </a:ln>
                <a:effectLst/>
              </a:rPr>
              <a:t>(and other insect pollinators)</a:t>
            </a:r>
            <a:br>
              <a:rPr lang="en-US" sz="2400" smtClean="0">
                <a:ln>
                  <a:noFill/>
                </a:ln>
                <a:effectLst/>
              </a:rPr>
            </a:br>
            <a:r>
              <a:rPr lang="en-US" sz="800" smtClean="0">
                <a:ln>
                  <a:noFill/>
                </a:ln>
                <a:effectLst/>
              </a:rPr>
              <a:t> </a:t>
            </a:r>
            <a:r>
              <a:rPr lang="en-US" sz="2400" smtClean="0">
                <a:ln>
                  <a:noFill/>
                </a:ln>
                <a:effectLst/>
              </a:rPr>
              <a:t/>
            </a:r>
            <a:br>
              <a:rPr lang="en-US" sz="2400" smtClean="0">
                <a:ln>
                  <a:noFill/>
                </a:ln>
                <a:effectLst/>
              </a:rPr>
            </a:br>
            <a:r>
              <a:rPr lang="en-US" sz="2400" smtClean="0">
                <a:ln>
                  <a:noFill/>
                </a:ln>
                <a:effectLst/>
              </a:rPr>
              <a:t>Emily Tenczar &amp;</a:t>
            </a:r>
            <a:br>
              <a:rPr lang="en-US" sz="2400" smtClean="0">
                <a:ln>
                  <a:noFill/>
                </a:ln>
                <a:effectLst/>
              </a:rPr>
            </a:br>
            <a:r>
              <a:rPr lang="en-US" sz="2400" smtClean="0">
                <a:ln>
                  <a:noFill/>
                </a:ln>
                <a:effectLst/>
              </a:rPr>
              <a:t>Vera Krischik</a:t>
            </a:r>
            <a:br>
              <a:rPr lang="en-US" sz="2400" smtClean="0">
                <a:ln>
                  <a:noFill/>
                </a:ln>
                <a:effectLst/>
              </a:rPr>
            </a:br>
            <a:r>
              <a:rPr lang="en-US" sz="900" smtClean="0">
                <a:ln>
                  <a:noFill/>
                </a:ln>
                <a:effectLst/>
              </a:rPr>
              <a:t> </a:t>
            </a:r>
            <a:r>
              <a:rPr lang="en-US" sz="2400" smtClean="0">
                <a:ln>
                  <a:noFill/>
                </a:ln>
                <a:effectLst/>
              </a:rPr>
              <a:t/>
            </a:r>
            <a:br>
              <a:rPr lang="en-US" sz="2400" smtClean="0">
                <a:ln>
                  <a:noFill/>
                </a:ln>
                <a:effectLst/>
              </a:rPr>
            </a:br>
            <a:r>
              <a:rPr lang="en-US" sz="2000" smtClean="0">
                <a:ln>
                  <a:noFill/>
                </a:ln>
                <a:effectLst/>
              </a:rPr>
              <a:t>University of Minnesota</a:t>
            </a:r>
            <a:endParaRPr lang="en-US" sz="4800" smtClean="0">
              <a:ln>
                <a:noFill/>
              </a:ln>
              <a:effectLst/>
            </a:endParaRPr>
          </a:p>
        </p:txBody>
      </p:sp>
      <p:grpSp>
        <p:nvGrpSpPr>
          <p:cNvPr id="3075" name="Group 6"/>
          <p:cNvGrpSpPr>
            <a:grpSpLocks/>
          </p:cNvGrpSpPr>
          <p:nvPr/>
        </p:nvGrpSpPr>
        <p:grpSpPr bwMode="auto">
          <a:xfrm>
            <a:off x="228600" y="198438"/>
            <a:ext cx="5029200" cy="5059362"/>
            <a:chOff x="-76200" y="-484319"/>
            <a:chExt cx="6659526" cy="6700344"/>
          </a:xfrm>
        </p:grpSpPr>
        <p:sp>
          <p:nvSpPr>
            <p:cNvPr id="6" name="Hexagon 5"/>
            <p:cNvSpPr/>
            <p:nvPr/>
          </p:nvSpPr>
          <p:spPr>
            <a:xfrm>
              <a:off x="-76200" y="2865853"/>
              <a:ext cx="2590800" cy="2233448"/>
            </a:xfrm>
            <a:prstGeom prst="hexagon">
              <a:avLst/>
            </a:prstGeom>
            <a:blipFill dpi="0" rotWithShape="1">
              <a:blip r:embed="rId5"/>
              <a:srcRect/>
              <a:tile tx="-127000" ty="0" sx="69000" sy="69000" flip="none" algn="ctr"/>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Hexagon 14"/>
            <p:cNvSpPr/>
            <p:nvPr/>
          </p:nvSpPr>
          <p:spPr>
            <a:xfrm>
              <a:off x="-76200" y="632405"/>
              <a:ext cx="2590800" cy="2233448"/>
            </a:xfrm>
            <a:prstGeom prst="hexagon">
              <a:avLst/>
            </a:prstGeom>
            <a:blipFill dpi="0" rotWithShape="1">
              <a:blip r:embed="rId6"/>
              <a:srcRect/>
              <a:tile tx="0" ty="0" sx="55000" sy="55000" flip="none" algn="ctr"/>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Hexagon 16"/>
            <p:cNvSpPr/>
            <p:nvPr/>
          </p:nvSpPr>
          <p:spPr>
            <a:xfrm>
              <a:off x="1958163" y="-484319"/>
              <a:ext cx="2590800" cy="2233448"/>
            </a:xfrm>
            <a:prstGeom prst="hexagon">
              <a:avLst/>
            </a:prstGeom>
            <a:blipFill dpi="0" rotWithShape="1">
              <a:blip r:embed="rId7">
                <a:extLst/>
              </a:blip>
              <a:srcRect/>
              <a:tile tx="-381000" ty="-196850" sx="80000" sy="80000" flip="none" algn="ctr"/>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Hexagon 17"/>
            <p:cNvSpPr/>
            <p:nvPr/>
          </p:nvSpPr>
          <p:spPr>
            <a:xfrm>
              <a:off x="3992526" y="2865853"/>
              <a:ext cx="2590800" cy="2233448"/>
            </a:xfrm>
            <a:prstGeom prst="hexagon">
              <a:avLst/>
            </a:prstGeom>
            <a:blipFill dpi="0" rotWithShape="1">
              <a:blip r:embed="rId8"/>
              <a:srcRect/>
              <a:tile tx="0" ty="0" sx="52000" sy="52000" flip="none" algn="ctr"/>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Hexagon 18"/>
            <p:cNvSpPr/>
            <p:nvPr/>
          </p:nvSpPr>
          <p:spPr>
            <a:xfrm>
              <a:off x="1958163" y="3982577"/>
              <a:ext cx="2590800" cy="2233448"/>
            </a:xfrm>
            <a:prstGeom prst="hexagon">
              <a:avLst/>
            </a:prstGeom>
            <a:blipFill dpi="0" rotWithShape="1">
              <a:blip r:embed="rId9"/>
              <a:srcRect/>
              <a:tile tx="-146050" ty="0" sx="35000" sy="35000" flip="none" algn="ctr"/>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Hexagon 19"/>
            <p:cNvSpPr/>
            <p:nvPr/>
          </p:nvSpPr>
          <p:spPr>
            <a:xfrm>
              <a:off x="3992526" y="632405"/>
              <a:ext cx="2590800" cy="2233448"/>
            </a:xfrm>
            <a:prstGeom prst="hexagon">
              <a:avLst/>
            </a:prstGeom>
            <a:blipFill dpi="0" rotWithShape="1">
              <a:blip r:embed="rId10"/>
              <a:srcRect/>
              <a:tile tx="381000" ty="889000" sx="54000" sy="54000" flip="none" algn="ctr"/>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Hexagon 15"/>
            <p:cNvSpPr/>
            <p:nvPr/>
          </p:nvSpPr>
          <p:spPr>
            <a:xfrm>
              <a:off x="1958163" y="1749129"/>
              <a:ext cx="2590800" cy="2233448"/>
            </a:xfrm>
            <a:prstGeom prst="hexagon">
              <a:avLst/>
            </a:prstGeom>
            <a:blipFill dpi="0" rotWithShape="1">
              <a:blip r:embed="rId11"/>
              <a:srcRect/>
              <a:tile tx="-19050" ty="-57150" sx="37000" sy="37000" flip="none" algn="ctr"/>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076" name="Rectangle 7"/>
          <p:cNvSpPr>
            <a:spLocks noChangeArrowheads="1"/>
          </p:cNvSpPr>
          <p:nvPr/>
        </p:nvSpPr>
        <p:spPr bwMode="auto">
          <a:xfrm>
            <a:off x="762000" y="6629400"/>
            <a:ext cx="8153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a:t>Photos from Bugwood.org. Clockwise from top: 1: Susan Ellis; 2-4: David Cappaert, Michigan State University; 5: Joseph Berger; 6: David Cappaert; Center: Johnny N. Dell</a:t>
            </a:r>
            <a:endParaRPr lang="en-US"/>
          </a:p>
        </p:txBody>
      </p:sp>
      <p:sp>
        <p:nvSpPr>
          <p:cNvPr id="23" name="TextBox 2"/>
          <p:cNvSpPr txBox="1">
            <a:spLocks noChangeArrowheads="1"/>
          </p:cNvSpPr>
          <p:nvPr/>
        </p:nvSpPr>
        <p:spPr bwMode="auto">
          <a:xfrm>
            <a:off x="762000" y="5334000"/>
            <a:ext cx="8382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1822CD"/>
                </a:solidFill>
                <a:latin typeface="Arial" charset="0"/>
              </a:defRPr>
            </a:lvl1pPr>
            <a:lvl2pPr marL="742950" indent="-285750" eaLnBrk="0" hangingPunct="0">
              <a:defRPr sz="2800" b="1">
                <a:solidFill>
                  <a:srgbClr val="1822CD"/>
                </a:solidFill>
                <a:latin typeface="Arial" charset="0"/>
              </a:defRPr>
            </a:lvl2pPr>
            <a:lvl3pPr marL="1143000" indent="-228600" eaLnBrk="0" hangingPunct="0">
              <a:defRPr sz="2800" b="1">
                <a:solidFill>
                  <a:srgbClr val="1822CD"/>
                </a:solidFill>
                <a:latin typeface="Arial" charset="0"/>
              </a:defRPr>
            </a:lvl3pPr>
            <a:lvl4pPr marL="1600200" indent="-228600" eaLnBrk="0" hangingPunct="0">
              <a:defRPr sz="2800" b="1">
                <a:solidFill>
                  <a:srgbClr val="1822CD"/>
                </a:solidFill>
                <a:latin typeface="Arial" charset="0"/>
              </a:defRPr>
            </a:lvl4pPr>
            <a:lvl5pPr marL="2057400" indent="-228600" eaLnBrk="0" hangingPunct="0">
              <a:defRPr sz="2800" b="1">
                <a:solidFill>
                  <a:srgbClr val="1822CD"/>
                </a:solidFill>
                <a:latin typeface="Arial" charset="0"/>
              </a:defRPr>
            </a:lvl5pPr>
            <a:lvl6pPr marL="2514600" indent="-228600" eaLnBrk="0" fontAlgn="base" hangingPunct="0">
              <a:spcBef>
                <a:spcPct val="0"/>
              </a:spcBef>
              <a:spcAft>
                <a:spcPct val="0"/>
              </a:spcAft>
              <a:defRPr sz="2800" b="1">
                <a:solidFill>
                  <a:srgbClr val="1822CD"/>
                </a:solidFill>
                <a:latin typeface="Arial" charset="0"/>
              </a:defRPr>
            </a:lvl6pPr>
            <a:lvl7pPr marL="2971800" indent="-228600" eaLnBrk="0" fontAlgn="base" hangingPunct="0">
              <a:spcBef>
                <a:spcPct val="0"/>
              </a:spcBef>
              <a:spcAft>
                <a:spcPct val="0"/>
              </a:spcAft>
              <a:defRPr sz="2800" b="1">
                <a:solidFill>
                  <a:srgbClr val="1822CD"/>
                </a:solidFill>
                <a:latin typeface="Arial" charset="0"/>
              </a:defRPr>
            </a:lvl7pPr>
            <a:lvl8pPr marL="3429000" indent="-228600" eaLnBrk="0" fontAlgn="base" hangingPunct="0">
              <a:spcBef>
                <a:spcPct val="0"/>
              </a:spcBef>
              <a:spcAft>
                <a:spcPct val="0"/>
              </a:spcAft>
              <a:defRPr sz="2800" b="1">
                <a:solidFill>
                  <a:srgbClr val="1822CD"/>
                </a:solidFill>
                <a:latin typeface="Arial" charset="0"/>
              </a:defRPr>
            </a:lvl8pPr>
            <a:lvl9pPr marL="3886200" indent="-228600" eaLnBrk="0" fontAlgn="base" hangingPunct="0">
              <a:spcBef>
                <a:spcPct val="0"/>
              </a:spcBef>
              <a:spcAft>
                <a:spcPct val="0"/>
              </a:spcAft>
              <a:defRPr sz="2800" b="1">
                <a:solidFill>
                  <a:srgbClr val="1822CD"/>
                </a:solidFill>
                <a:latin typeface="Arial" charset="0"/>
              </a:defRPr>
            </a:lvl9pPr>
          </a:lstStyle>
          <a:p>
            <a:pPr eaLnBrk="1" hangingPunct="1">
              <a:defRPr/>
            </a:pPr>
            <a:r>
              <a:rPr lang="en-US" sz="1800" dirty="0" smtClean="0">
                <a:solidFill>
                  <a:schemeClr val="bg1"/>
                </a:solidFill>
                <a:latin typeface="+mn-lt"/>
              </a:rPr>
              <a:t>Please use the CUES Pollinator Conservation website for information. </a:t>
            </a:r>
            <a:r>
              <a:rPr lang="en-US" sz="1800" dirty="0" smtClean="0">
                <a:solidFill>
                  <a:schemeClr val="bg1"/>
                </a:solidFill>
                <a:latin typeface="+mn-lt"/>
                <a:hlinkClick r:id="rId12"/>
              </a:rPr>
              <a:t>www.entomology.umn.edu/cues/pollinators/</a:t>
            </a:r>
            <a:r>
              <a:rPr lang="en-US" sz="1800" dirty="0" smtClean="0">
                <a:solidFill>
                  <a:schemeClr val="bg1"/>
                </a:solidFill>
                <a:latin typeface="+mn-lt"/>
              </a:rPr>
              <a:t>  </a:t>
            </a:r>
          </a:p>
          <a:p>
            <a:pPr eaLnBrk="1" hangingPunct="1">
              <a:spcBef>
                <a:spcPts val="1200"/>
              </a:spcBef>
              <a:defRPr/>
            </a:pPr>
            <a:r>
              <a:rPr lang="en-US" sz="1600" dirty="0" smtClean="0">
                <a:solidFill>
                  <a:schemeClr val="bg1"/>
                </a:solidFill>
                <a:latin typeface="+mn-lt"/>
              </a:rPr>
              <a:t>Look at the section on bees and pesticides for more information. Read the brochure “Pollinator Conservation” to understand the issues and how to mitigate pollinator decline.</a:t>
            </a:r>
          </a:p>
        </p:txBody>
      </p:sp>
      <p:grpSp>
        <p:nvGrpSpPr>
          <p:cNvPr id="3078" name="Group 9"/>
          <p:cNvGrpSpPr>
            <a:grpSpLocks/>
          </p:cNvGrpSpPr>
          <p:nvPr/>
        </p:nvGrpSpPr>
        <p:grpSpPr bwMode="auto">
          <a:xfrm>
            <a:off x="4886325" y="4498975"/>
            <a:ext cx="4029075" cy="682625"/>
            <a:chOff x="4909450" y="5448354"/>
            <a:chExt cx="3142288" cy="533400"/>
          </a:xfrm>
        </p:grpSpPr>
        <p:pic>
          <p:nvPicPr>
            <p:cNvPr id="3080" name="Picture 3" descr="http://www.entomology.umn.edu/cues/bigcues.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09450" y="5448354"/>
              <a:ext cx="12001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4" descr="http://www.entomology.umn.edu/cues/cuescor2.gi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4149" y="5475036"/>
              <a:ext cx="960069" cy="480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2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09008" y="5531031"/>
              <a:ext cx="842730" cy="368046"/>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grpSp>
      <p:pic>
        <p:nvPicPr>
          <p:cNvPr id="3" name="4516400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0ADBBD4-673B-4E95-8B03-49AE89561EB3}" type="slidenum">
              <a:rPr lang="en-US" smtClean="0"/>
              <a:pPr>
                <a:defRPr/>
              </a:pPr>
              <a:t>1</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useBgFill="1">
        <p:nvSpPr>
          <p:cNvPr id="4" name="Rectangle 3"/>
          <p:cNvSpPr/>
          <p:nvPr/>
        </p:nvSpPr>
        <p:spPr>
          <a:xfrm>
            <a:off x="228600" y="0"/>
            <a:ext cx="1219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12291" name="Group 4"/>
          <p:cNvGrpSpPr>
            <a:grpSpLocks/>
          </p:cNvGrpSpPr>
          <p:nvPr/>
        </p:nvGrpSpPr>
        <p:grpSpPr bwMode="auto">
          <a:xfrm>
            <a:off x="76200" y="76200"/>
            <a:ext cx="3913188" cy="998538"/>
            <a:chOff x="914400" y="1657349"/>
            <a:chExt cx="3913632" cy="999226"/>
          </a:xfrm>
        </p:grpSpPr>
        <p:pic>
          <p:nvPicPr>
            <p:cNvPr id="12297" name="Picture 2" descr="http://www.xerces.org/wp-content/themes/xerces/images/headers/33.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657349"/>
              <a:ext cx="3913632" cy="99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Rectangle 6"/>
            <p:cNvSpPr>
              <a:spLocks noChangeArrowheads="1"/>
            </p:cNvSpPr>
            <p:nvPr/>
          </p:nvSpPr>
          <p:spPr bwMode="auto">
            <a:xfrm>
              <a:off x="914400" y="1657349"/>
              <a:ext cx="825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chemeClr val="bg1"/>
                  </a:solidFill>
                </a:rPr>
                <a:t>FROM:</a:t>
              </a:r>
            </a:p>
          </p:txBody>
        </p:sp>
      </p:grpSp>
      <p:grpSp>
        <p:nvGrpSpPr>
          <p:cNvPr id="12292" name="Group 2"/>
          <p:cNvGrpSpPr>
            <a:grpSpLocks/>
          </p:cNvGrpSpPr>
          <p:nvPr/>
        </p:nvGrpSpPr>
        <p:grpSpPr bwMode="auto">
          <a:xfrm>
            <a:off x="457200" y="1676400"/>
            <a:ext cx="8448675" cy="3895725"/>
            <a:chOff x="381000" y="1676400"/>
            <a:chExt cx="8448675" cy="3894988"/>
          </a:xfrm>
        </p:grpSpPr>
        <p:sp>
          <p:nvSpPr>
            <p:cNvPr id="9" name="Subtitle 13"/>
            <p:cNvSpPr txBox="1">
              <a:spLocks/>
            </p:cNvSpPr>
            <p:nvPr/>
          </p:nvSpPr>
          <p:spPr>
            <a:xfrm>
              <a:off x="5019675" y="1798615"/>
              <a:ext cx="3810000" cy="3650559"/>
            </a:xfrm>
            <a:prstGeom prst="rect">
              <a:avLst/>
            </a:prstGeom>
            <a:solidFill>
              <a:srgbClr val="F5F7F9"/>
            </a:solidFill>
          </p:spPr>
          <p:txBody>
            <a:bodyPr>
              <a:spAutoFit/>
            </a:bodyPr>
            <a:lstStyle>
              <a:lvl1pPr marL="0" indent="0" algn="r" defTabSz="914400" rtl="0" eaLnBrk="1" latinLnBrk="0" hangingPunct="1">
                <a:spcBef>
                  <a:spcPct val="20000"/>
                </a:spcBef>
                <a:buFont typeface="Arial" pitchFamily="34" charset="0"/>
                <a:buNone/>
                <a:defRPr sz="2400" kern="1200">
                  <a:solidFill>
                    <a:schemeClr val="tx2">
                      <a:lumMod val="60000"/>
                      <a:lumOff val="40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Calibri"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Calibri"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1"/>
                </a:buClr>
                <a:buFont typeface="Calibri" pitchFamily="34" charset="0"/>
                <a:buNone/>
                <a:defRPr sz="1800" kern="1200">
                  <a:solidFill>
                    <a:schemeClr val="tx1">
                      <a:tint val="75000"/>
                    </a:schemeClr>
                  </a:solidFill>
                  <a:latin typeface="+mn-lt"/>
                  <a:ea typeface="+mn-ea"/>
                  <a:cs typeface="+mn-cs"/>
                </a:defRPr>
              </a:lvl9pPr>
            </a:lstStyle>
            <a:p>
              <a:pPr algn="l" fontAlgn="auto">
                <a:spcAft>
                  <a:spcPts val="0"/>
                </a:spcAft>
                <a:defRPr/>
              </a:pPr>
              <a:r>
                <a:rPr lang="en-US" sz="1600" dirty="0" smtClean="0"/>
                <a:t>Life cycle of a bumble bee colony.</a:t>
              </a:r>
              <a:br>
                <a:rPr lang="en-US" sz="1600" dirty="0" smtClean="0"/>
              </a:br>
              <a:r>
                <a:rPr lang="en-US" sz="1050" dirty="0" smtClean="0"/>
                <a:t>Illustration by David </a:t>
              </a:r>
              <a:r>
                <a:rPr lang="en-US" sz="1050" dirty="0" err="1" smtClean="0"/>
                <a:t>Wysotski</a:t>
              </a:r>
              <a:r>
                <a:rPr lang="en-US" sz="1050" dirty="0" smtClean="0"/>
                <a:t>, Allure Illustration.</a:t>
              </a:r>
              <a:endParaRPr lang="en-US" sz="1050" b="1" dirty="0" smtClean="0"/>
            </a:p>
            <a:p>
              <a:pPr algn="l" fontAlgn="auto">
                <a:spcAft>
                  <a:spcPts val="0"/>
                </a:spcAft>
                <a:defRPr/>
              </a:pPr>
              <a:r>
                <a:rPr lang="en-US" sz="1600" b="1" dirty="0" smtClean="0"/>
                <a:t>1. </a:t>
              </a:r>
              <a:r>
                <a:rPr lang="en-US" sz="1600" dirty="0" smtClean="0"/>
                <a:t>A queen emerges from hibernation in spring and finds a nest site, such as an abandoned rodent burrow.</a:t>
              </a:r>
            </a:p>
            <a:p>
              <a:pPr algn="l" fontAlgn="auto">
                <a:spcAft>
                  <a:spcPts val="0"/>
                </a:spcAft>
                <a:defRPr/>
              </a:pPr>
              <a:r>
                <a:rPr lang="en-US" sz="1600" b="1" dirty="0" smtClean="0"/>
                <a:t>2. </a:t>
              </a:r>
              <a:r>
                <a:rPr lang="en-US" sz="1600" dirty="0" smtClean="0"/>
                <a:t>She creates wax pots to hold nectar and pollen, on which she lays and incubates her eggs.</a:t>
              </a:r>
            </a:p>
            <a:p>
              <a:pPr algn="l" fontAlgn="auto">
                <a:spcAft>
                  <a:spcPts val="0"/>
                </a:spcAft>
                <a:defRPr/>
              </a:pPr>
              <a:r>
                <a:rPr lang="en-US" sz="1600" b="1" dirty="0" smtClean="0"/>
                <a:t>3. </a:t>
              </a:r>
              <a:r>
                <a:rPr lang="en-US" sz="1600" dirty="0" smtClean="0"/>
                <a:t>When her daughters emerge as adults, they take over foraging and other duties.</a:t>
              </a:r>
            </a:p>
            <a:p>
              <a:pPr algn="l" fontAlgn="auto">
                <a:spcAft>
                  <a:spcPts val="0"/>
                </a:spcAft>
                <a:defRPr/>
              </a:pPr>
              <a:r>
                <a:rPr lang="en-US" sz="1600" b="1" dirty="0" smtClean="0"/>
                <a:t>4. </a:t>
              </a:r>
              <a:r>
                <a:rPr lang="en-US" sz="1600" dirty="0" smtClean="0"/>
                <a:t>In autumn the colony produces new queens and male bees, who leave to find mates. Newly mated queens hibernate and the rest of the bees die.</a:t>
              </a:r>
            </a:p>
          </p:txBody>
        </p:sp>
        <p:pic>
          <p:nvPicPr>
            <p:cNvPr id="12296" name="Picture 5" descr="Lifecycle diagram illustrated by David Wysotski"/>
            <p:cNvPicPr>
              <a:picLocks noChangeAspect="1" noChangeArrowheads="1"/>
            </p:cNvPicPr>
            <p:nvPr/>
          </p:nvPicPr>
          <p:blipFill>
            <a:blip r:embed="rId7">
              <a:extLst>
                <a:ext uri="{28A0092B-C50C-407E-A947-70E740481C1C}">
                  <a14:useLocalDpi xmlns:a14="http://schemas.microsoft.com/office/drawing/2010/main" val="0"/>
                </a:ext>
              </a:extLst>
            </a:blip>
            <a:srcRect l="1920"/>
            <a:stretch>
              <a:fillRect/>
            </a:stretch>
          </p:blipFill>
          <p:spPr bwMode="auto">
            <a:xfrm>
              <a:off x="381000" y="1676400"/>
              <a:ext cx="4402769" cy="389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3" name="Title 12"/>
          <p:cNvSpPr>
            <a:spLocks noGrp="1"/>
          </p:cNvSpPr>
          <p:nvPr>
            <p:ph type="ctrTitle"/>
          </p:nvPr>
        </p:nvSpPr>
        <p:spPr bwMode="auto">
          <a:xfrm>
            <a:off x="4114800" y="112713"/>
            <a:ext cx="4343400" cy="954087"/>
          </a:xfrm>
        </p:spPr>
        <p:txBody>
          <a:bodyPr wrap="square" numCol="1" anchor="ctr" anchorCtr="0" compatLnSpc="1">
            <a:prstTxWarp prst="textNoShape">
              <a:avLst/>
            </a:prstTxWarp>
            <a:spAutoFit/>
          </a:bodyPr>
          <a:lstStyle/>
          <a:p>
            <a:pPr eaLnBrk="1" hangingPunct="1">
              <a:spcBef>
                <a:spcPts val="600"/>
              </a:spcBef>
              <a:spcAft>
                <a:spcPts val="1200"/>
              </a:spcAft>
            </a:pPr>
            <a:r>
              <a:rPr lang="en-US" sz="2800" smtClean="0">
                <a:ln>
                  <a:noFill/>
                </a:ln>
                <a:effectLst/>
              </a:rPr>
              <a:t>Bumble bee colony</a:t>
            </a:r>
            <a:br>
              <a:rPr lang="en-US" sz="2800" smtClean="0">
                <a:ln>
                  <a:noFill/>
                </a:ln>
                <a:effectLst/>
              </a:rPr>
            </a:br>
            <a:r>
              <a:rPr lang="en-US" sz="2800" smtClean="0">
                <a:ln>
                  <a:noFill/>
                </a:ln>
                <a:effectLst/>
              </a:rPr>
              <a:t>life cycle</a:t>
            </a:r>
            <a:endParaRPr lang="en-US" sz="2400" smtClean="0">
              <a:ln>
                <a:noFill/>
              </a:ln>
              <a:effectLst/>
            </a:endParaRPr>
          </a:p>
        </p:txBody>
      </p:sp>
      <p:pic>
        <p:nvPicPr>
          <p:cNvPr id="2" name="1F43407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0ADBBD4-673B-4E95-8B03-49AE89561EB3}" type="slidenum">
              <a:rPr lang="en-US" smtClean="0"/>
              <a:pPr>
                <a:defRPr/>
              </a:pPr>
              <a:t>10</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ctrTitle"/>
          </p:nvPr>
        </p:nvSpPr>
        <p:spPr>
          <a:xfrm>
            <a:off x="4114800" y="311150"/>
            <a:ext cx="2895600" cy="522288"/>
          </a:xfrm>
        </p:spPr>
        <p:txBody>
          <a:bodyPr wrap="square" anchor="ctr" anchorCtr="0">
            <a:spAutoFit/>
          </a:bodyPr>
          <a:lstStyle/>
          <a:p>
            <a:pPr eaLnBrk="1" fontAlgn="auto" hangingPunct="1">
              <a:spcBef>
                <a:spcPts val="600"/>
              </a:spcBef>
              <a:spcAft>
                <a:spcPts val="1200"/>
              </a:spcAft>
              <a:defRPr/>
            </a:pPr>
            <a:r>
              <a:rPr lang="en-US" sz="2800" dirty="0" smtClean="0">
                <a:ln w="12700">
                  <a:noFill/>
                </a:ln>
                <a:effectLst/>
              </a:rPr>
              <a:t>Bumble</a:t>
            </a:r>
            <a:r>
              <a:rPr lang="en-US" sz="2800" dirty="0" smtClean="0">
                <a:ln w="12700">
                  <a:noFill/>
                </a:ln>
              </a:rPr>
              <a:t> </a:t>
            </a:r>
            <a:r>
              <a:rPr lang="en-US" sz="2800" dirty="0" smtClean="0">
                <a:ln w="12700">
                  <a:noFill/>
                </a:ln>
                <a:effectLst/>
              </a:rPr>
              <a:t>Bees</a:t>
            </a:r>
            <a:endParaRPr lang="en-US" sz="2400" dirty="0">
              <a:ln w="12700">
                <a:noFill/>
              </a:ln>
              <a:effectLst/>
            </a:endParaRPr>
          </a:p>
        </p:txBody>
      </p:sp>
      <p:sp>
        <p:nvSpPr>
          <p:cNvPr id="14" name="Subtitle 13"/>
          <p:cNvSpPr>
            <a:spLocks noGrp="1"/>
          </p:cNvSpPr>
          <p:nvPr>
            <p:ph type="subTitle" idx="1"/>
          </p:nvPr>
        </p:nvSpPr>
        <p:spPr>
          <a:xfrm>
            <a:off x="1066800" y="1219200"/>
            <a:ext cx="7772400" cy="5478463"/>
          </a:xfrm>
          <a:solidFill>
            <a:srgbClr val="F5F7F9"/>
          </a:solidFill>
        </p:spPr>
        <p:txBody>
          <a:bodyPr rtlCol="0">
            <a:spAutoFit/>
          </a:bodyPr>
          <a:lstStyle/>
          <a:p>
            <a:pPr algn="l" eaLnBrk="1" fontAlgn="auto" hangingPunct="1">
              <a:spcAft>
                <a:spcPts val="1200"/>
              </a:spcAft>
              <a:buFont typeface="Arial" pitchFamily="34" charset="0"/>
              <a:buNone/>
              <a:defRPr/>
            </a:pPr>
            <a:r>
              <a:rPr lang="en-US" sz="2000" b="1" dirty="0"/>
              <a:t>Bumble bees are the only bees native to the US that are truly social</a:t>
            </a:r>
            <a:r>
              <a:rPr lang="en-US" sz="2000" b="1" dirty="0" smtClean="0"/>
              <a:t>.</a:t>
            </a:r>
          </a:p>
          <a:p>
            <a:pPr marL="342900" indent="-342900" algn="l" eaLnBrk="1" fontAlgn="auto" hangingPunct="1">
              <a:spcAft>
                <a:spcPts val="1200"/>
              </a:spcAft>
              <a:buSzPct val="150000"/>
              <a:buFont typeface="Calibri" pitchFamily="34" charset="0"/>
              <a:buChar char="»"/>
              <a:defRPr/>
            </a:pPr>
            <a:r>
              <a:rPr lang="en-US" sz="2000" dirty="0" smtClean="0"/>
              <a:t>Bumble bees live in colonies, share the work, and have multiple, overlapping generations throughout the spring, summer, and fall.</a:t>
            </a:r>
          </a:p>
          <a:p>
            <a:pPr marL="342900" indent="-342900" algn="l" eaLnBrk="1" fontAlgn="auto" hangingPunct="1">
              <a:spcAft>
                <a:spcPts val="1200"/>
              </a:spcAft>
              <a:buSzPct val="150000"/>
              <a:buFont typeface="Calibri" pitchFamily="34" charset="0"/>
              <a:buChar char="»"/>
              <a:defRPr/>
            </a:pPr>
            <a:r>
              <a:rPr lang="en-US" sz="2000" dirty="0" smtClean="0"/>
              <a:t>The bumble bee colony is seasonal. At the end of summer only fertilized queens survive to hibernate through winter. In spring, they start new colonies that may grow to several hundred bees or 200 g.</a:t>
            </a:r>
          </a:p>
          <a:p>
            <a:pPr marL="342900" indent="-342900" algn="l" eaLnBrk="1" fontAlgn="auto" hangingPunct="1">
              <a:spcAft>
                <a:spcPts val="1200"/>
              </a:spcAft>
              <a:buSzPct val="150000"/>
              <a:buFont typeface="Calibri" pitchFamily="34" charset="0"/>
              <a:buChar char="»"/>
              <a:defRPr/>
            </a:pPr>
            <a:r>
              <a:rPr lang="en-US" sz="2000" dirty="0" smtClean="0"/>
              <a:t>Bumble </a:t>
            </a:r>
            <a:r>
              <a:rPr lang="en-US" sz="2000" dirty="0"/>
              <a:t>bees </a:t>
            </a:r>
            <a:r>
              <a:rPr lang="en-US" sz="2000" dirty="0" smtClean="0"/>
              <a:t>nest in cavities (sometimes in hollow </a:t>
            </a:r>
            <a:r>
              <a:rPr lang="en-US" sz="2000" dirty="0"/>
              <a:t>trees or walls, </a:t>
            </a:r>
            <a:r>
              <a:rPr lang="en-US" sz="2000" dirty="0" smtClean="0"/>
              <a:t>but usually underground, such as abandoned </a:t>
            </a:r>
            <a:r>
              <a:rPr lang="en-US" sz="2000" dirty="0"/>
              <a:t>rodent </a:t>
            </a:r>
            <a:r>
              <a:rPr lang="en-US" sz="2000" dirty="0" smtClean="0"/>
              <a:t>holes).</a:t>
            </a:r>
          </a:p>
          <a:p>
            <a:pPr marL="342900" indent="-342900" algn="l" eaLnBrk="1" fontAlgn="auto" hangingPunct="1">
              <a:spcAft>
                <a:spcPts val="1200"/>
              </a:spcAft>
              <a:buSzPct val="150000"/>
              <a:buFont typeface="Calibri" pitchFamily="34" charset="0"/>
              <a:buChar char="»"/>
              <a:defRPr/>
            </a:pPr>
            <a:r>
              <a:rPr lang="en-US" sz="2000" dirty="0" smtClean="0"/>
              <a:t>The </a:t>
            </a:r>
            <a:r>
              <a:rPr lang="en-US" sz="2000" dirty="0"/>
              <a:t>queen creates the first </a:t>
            </a:r>
            <a:r>
              <a:rPr lang="en-US" sz="2000" dirty="0" smtClean="0"/>
              <a:t>brood </a:t>
            </a:r>
            <a:r>
              <a:rPr lang="en-US" sz="2000" dirty="0"/>
              <a:t>cells from wax, </a:t>
            </a:r>
            <a:r>
              <a:rPr lang="en-US" sz="2000" dirty="0" smtClean="0"/>
              <a:t>then </a:t>
            </a:r>
            <a:r>
              <a:rPr lang="en-US" sz="2000" dirty="0"/>
              <a:t>provisions them with pollen and nectar and lays eggs. </a:t>
            </a:r>
            <a:r>
              <a:rPr lang="en-US" sz="2000" dirty="0" smtClean="0"/>
              <a:t>In about a month, they emerge as workers to forage and tend to brood.</a:t>
            </a:r>
          </a:p>
          <a:p>
            <a:pPr marL="342900" indent="-342900" algn="l" eaLnBrk="1" fontAlgn="auto" hangingPunct="1">
              <a:spcAft>
                <a:spcPts val="1200"/>
              </a:spcAft>
              <a:buSzPct val="150000"/>
              <a:buFont typeface="Calibri" pitchFamily="34" charset="0"/>
              <a:buChar char="»"/>
              <a:defRPr/>
            </a:pPr>
            <a:r>
              <a:rPr lang="en-US" sz="2000" dirty="0" smtClean="0"/>
              <a:t>The </a:t>
            </a:r>
            <a:r>
              <a:rPr lang="en-US" sz="2000" dirty="0"/>
              <a:t>colony grows through </a:t>
            </a:r>
            <a:r>
              <a:rPr lang="en-US" sz="2000" dirty="0" smtClean="0"/>
              <a:t>summer. At </a:t>
            </a:r>
            <a:r>
              <a:rPr lang="en-US" sz="2000" dirty="0"/>
              <a:t>the end of summer, new queens and drones </a:t>
            </a:r>
            <a:r>
              <a:rPr lang="en-US" sz="2000" dirty="0" smtClean="0"/>
              <a:t>(males) emerge and mate. By fall, </a:t>
            </a:r>
            <a:r>
              <a:rPr lang="en-US" sz="2000" dirty="0"/>
              <a:t>most of the </a:t>
            </a:r>
            <a:r>
              <a:rPr lang="en-US" sz="2000" dirty="0" smtClean="0"/>
              <a:t>bees and the </a:t>
            </a:r>
            <a:r>
              <a:rPr lang="en-US" sz="2000" dirty="0"/>
              <a:t>old queen, will </a:t>
            </a:r>
            <a:r>
              <a:rPr lang="en-US" sz="2000" dirty="0" smtClean="0"/>
              <a:t>die. New</a:t>
            </a:r>
            <a:r>
              <a:rPr lang="en-US" sz="2000" dirty="0"/>
              <a:t>, mated queens </a:t>
            </a:r>
            <a:r>
              <a:rPr lang="en-US" sz="2000" dirty="0" smtClean="0"/>
              <a:t>will overwinter.</a:t>
            </a:r>
            <a:endParaRPr lang="en-US" sz="2000" dirty="0"/>
          </a:p>
        </p:txBody>
      </p:sp>
      <p:grpSp>
        <p:nvGrpSpPr>
          <p:cNvPr id="13316" name="Group 3"/>
          <p:cNvGrpSpPr>
            <a:grpSpLocks/>
          </p:cNvGrpSpPr>
          <p:nvPr/>
        </p:nvGrpSpPr>
        <p:grpSpPr bwMode="auto">
          <a:xfrm>
            <a:off x="76200" y="76200"/>
            <a:ext cx="3913188" cy="998538"/>
            <a:chOff x="914400" y="1657349"/>
            <a:chExt cx="3913632" cy="999226"/>
          </a:xfrm>
        </p:grpSpPr>
        <p:pic>
          <p:nvPicPr>
            <p:cNvPr id="13318" name="Picture 2" descr="http://www.xerces.org/wp-content/themes/xerces/images/headers/33.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657349"/>
              <a:ext cx="3913632" cy="99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Rectangle 5"/>
            <p:cNvSpPr>
              <a:spLocks noChangeArrowheads="1"/>
            </p:cNvSpPr>
            <p:nvPr/>
          </p:nvSpPr>
          <p:spPr bwMode="auto">
            <a:xfrm>
              <a:off x="914400" y="1657349"/>
              <a:ext cx="825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chemeClr val="bg1"/>
                  </a:solidFill>
                </a:rPr>
                <a:t>FROM:</a:t>
              </a:r>
            </a:p>
          </p:txBody>
        </p:sp>
      </p:grpSp>
      <p:pic>
        <p:nvPicPr>
          <p:cNvPr id="2" name="80F4409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0ADBBD4-673B-4E95-8B03-49AE89561EB3}" type="slidenum">
              <a:rPr lang="en-US" smtClean="0"/>
              <a:pPr>
                <a:defRPr/>
              </a:pPr>
              <a:t>11</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 name="Title 12"/>
          <p:cNvSpPr>
            <a:spLocks noGrp="1"/>
          </p:cNvSpPr>
          <p:nvPr>
            <p:ph type="ctrTitle"/>
          </p:nvPr>
        </p:nvSpPr>
        <p:spPr>
          <a:xfrm>
            <a:off x="4114800" y="311150"/>
            <a:ext cx="2895600" cy="522288"/>
          </a:xfrm>
        </p:spPr>
        <p:txBody>
          <a:bodyPr wrap="square" anchor="ctr" anchorCtr="0">
            <a:spAutoFit/>
          </a:bodyPr>
          <a:lstStyle/>
          <a:p>
            <a:pPr eaLnBrk="1" fontAlgn="auto" hangingPunct="1">
              <a:spcBef>
                <a:spcPts val="600"/>
              </a:spcBef>
              <a:spcAft>
                <a:spcPts val="1200"/>
              </a:spcAft>
              <a:defRPr/>
            </a:pPr>
            <a:r>
              <a:rPr lang="en-US" sz="2800" dirty="0" smtClean="0">
                <a:ln w="12700">
                  <a:noFill/>
                </a:ln>
                <a:effectLst/>
              </a:rPr>
              <a:t>Bumble</a:t>
            </a:r>
            <a:r>
              <a:rPr lang="en-US" sz="2800" dirty="0" smtClean="0">
                <a:ln w="12700">
                  <a:noFill/>
                </a:ln>
              </a:rPr>
              <a:t> </a:t>
            </a:r>
            <a:r>
              <a:rPr lang="en-US" sz="2800" dirty="0" smtClean="0">
                <a:ln w="12700">
                  <a:noFill/>
                </a:ln>
                <a:effectLst/>
              </a:rPr>
              <a:t>Bees</a:t>
            </a:r>
            <a:endParaRPr lang="en-US" sz="2400" dirty="0">
              <a:ln w="12700">
                <a:noFill/>
              </a:ln>
              <a:effectLst/>
            </a:endParaRPr>
          </a:p>
        </p:txBody>
      </p:sp>
      <p:sp>
        <p:nvSpPr>
          <p:cNvPr id="14" name="Subtitle 13"/>
          <p:cNvSpPr>
            <a:spLocks noGrp="1"/>
          </p:cNvSpPr>
          <p:nvPr>
            <p:ph type="subTitle" idx="1"/>
          </p:nvPr>
        </p:nvSpPr>
        <p:spPr>
          <a:xfrm>
            <a:off x="1295400" y="1447800"/>
            <a:ext cx="7315200" cy="4954588"/>
          </a:xfrm>
          <a:solidFill>
            <a:srgbClr val="F5F7F9"/>
          </a:solidFill>
        </p:spPr>
        <p:txBody>
          <a:bodyPr rtlCol="0">
            <a:spAutoFit/>
          </a:bodyPr>
          <a:lstStyle/>
          <a:p>
            <a:pPr algn="l" eaLnBrk="1" fontAlgn="auto" hangingPunct="1">
              <a:spcAft>
                <a:spcPts val="1200"/>
              </a:spcAft>
              <a:buFont typeface="Arial" pitchFamily="34" charset="0"/>
              <a:buNone/>
              <a:defRPr/>
            </a:pPr>
            <a:r>
              <a:rPr lang="en-US" sz="2000" b="1" dirty="0"/>
              <a:t>Bumble bees are </a:t>
            </a:r>
            <a:r>
              <a:rPr lang="en-US" sz="2000" b="1" dirty="0" smtClean="0"/>
              <a:t>generalist feeders.</a:t>
            </a:r>
          </a:p>
          <a:p>
            <a:pPr marL="342900" indent="-342900" algn="l" eaLnBrk="1" fontAlgn="auto" hangingPunct="1">
              <a:spcAft>
                <a:spcPts val="1200"/>
              </a:spcAft>
              <a:buSzPct val="150000"/>
              <a:buFont typeface="Calibri" pitchFamily="34" charset="0"/>
              <a:buChar char="»"/>
              <a:defRPr/>
            </a:pPr>
            <a:r>
              <a:rPr lang="en-US" sz="2000" dirty="0" smtClean="0"/>
              <a:t>They </a:t>
            </a:r>
            <a:r>
              <a:rPr lang="en-US" sz="2000" dirty="0"/>
              <a:t>are </a:t>
            </a:r>
            <a:r>
              <a:rPr lang="en-US" sz="2000" dirty="0" smtClean="0"/>
              <a:t>often </a:t>
            </a:r>
            <a:r>
              <a:rPr lang="en-US" sz="2000" dirty="0"/>
              <a:t>the first bees active </a:t>
            </a:r>
            <a:r>
              <a:rPr lang="en-US" sz="2000" dirty="0" smtClean="0"/>
              <a:t>in spring and </a:t>
            </a:r>
            <a:r>
              <a:rPr lang="en-US" sz="2000" dirty="0"/>
              <a:t>the last in </a:t>
            </a:r>
            <a:r>
              <a:rPr lang="en-US" sz="2000" dirty="0" smtClean="0"/>
              <a:t>fall. Since </a:t>
            </a:r>
            <a:r>
              <a:rPr lang="en-US" sz="2000" dirty="0"/>
              <a:t>they are active for so many months, they must be able to forage on a wide range of plant </a:t>
            </a:r>
            <a:r>
              <a:rPr lang="en-US" sz="2000" dirty="0" smtClean="0"/>
              <a:t>species.</a:t>
            </a:r>
          </a:p>
          <a:p>
            <a:pPr marL="342900" indent="-342900" algn="l" eaLnBrk="1" fontAlgn="auto" hangingPunct="1">
              <a:spcAft>
                <a:spcPts val="1200"/>
              </a:spcAft>
              <a:buSzPct val="150000"/>
              <a:buFont typeface="Calibri" pitchFamily="34" charset="0"/>
              <a:buChar char="»"/>
              <a:defRPr/>
            </a:pPr>
            <a:r>
              <a:rPr lang="en-US" sz="2000" dirty="0" smtClean="0"/>
              <a:t>When </a:t>
            </a:r>
            <a:r>
              <a:rPr lang="en-US" sz="2000" dirty="0"/>
              <a:t>foraging, the female bumble bee carries pollen in a concave, hairless area surrounded by stiff hairs on her rear legs, known as the pollen basket or </a:t>
            </a:r>
            <a:r>
              <a:rPr lang="en-US" sz="2000" dirty="0" err="1"/>
              <a:t>corbicula</a:t>
            </a:r>
            <a:r>
              <a:rPr lang="en-US" sz="2000" dirty="0" smtClean="0"/>
              <a:t>.</a:t>
            </a:r>
          </a:p>
          <a:p>
            <a:pPr marL="342900" indent="-342900" algn="l" eaLnBrk="1" fontAlgn="auto" hangingPunct="1">
              <a:spcAft>
                <a:spcPts val="1200"/>
              </a:spcAft>
              <a:buSzPct val="150000"/>
              <a:buFont typeface="Calibri" pitchFamily="34" charset="0"/>
              <a:buChar char="»"/>
              <a:defRPr/>
            </a:pPr>
            <a:r>
              <a:rPr lang="en-US" sz="2000" dirty="0" smtClean="0"/>
              <a:t>Bumble </a:t>
            </a:r>
            <a:r>
              <a:rPr lang="en-US" sz="2000" dirty="0"/>
              <a:t>bees also differ from solitary bees when feeding their larvae. They provide food gradually, adding it to the brood cells as the larvae need it (“progressive provisioning”) rather than leaving all the food in the cell before laying the </a:t>
            </a:r>
            <a:r>
              <a:rPr lang="en-US" sz="2000" dirty="0" smtClean="0"/>
              <a:t>egg.</a:t>
            </a:r>
          </a:p>
          <a:p>
            <a:pPr marL="342900" indent="-342900" algn="l" eaLnBrk="1" fontAlgn="auto" hangingPunct="1">
              <a:spcAft>
                <a:spcPts val="1200"/>
              </a:spcAft>
              <a:buSzPct val="150000"/>
              <a:buFont typeface="Calibri" pitchFamily="34" charset="0"/>
              <a:buChar char="»"/>
              <a:defRPr/>
            </a:pPr>
            <a:r>
              <a:rPr lang="en-US" sz="2000" dirty="0" smtClean="0"/>
              <a:t>Bumble </a:t>
            </a:r>
            <a:r>
              <a:rPr lang="en-US" sz="2000" dirty="0"/>
              <a:t>bees </a:t>
            </a:r>
            <a:r>
              <a:rPr lang="en-US" sz="2000" dirty="0" smtClean="0"/>
              <a:t>store nectar to </a:t>
            </a:r>
            <a:r>
              <a:rPr lang="en-US" sz="2000" dirty="0"/>
              <a:t>feed </a:t>
            </a:r>
            <a:r>
              <a:rPr lang="en-US" sz="2000" dirty="0" smtClean="0"/>
              <a:t>larvae </a:t>
            </a:r>
            <a:r>
              <a:rPr lang="en-US" sz="2000" dirty="0"/>
              <a:t>and themselves for a couple of days during bad weather.</a:t>
            </a:r>
          </a:p>
        </p:txBody>
      </p:sp>
      <p:grpSp>
        <p:nvGrpSpPr>
          <p:cNvPr id="14340" name="Group 3"/>
          <p:cNvGrpSpPr>
            <a:grpSpLocks/>
          </p:cNvGrpSpPr>
          <p:nvPr/>
        </p:nvGrpSpPr>
        <p:grpSpPr bwMode="auto">
          <a:xfrm>
            <a:off x="76200" y="76200"/>
            <a:ext cx="3913188" cy="998538"/>
            <a:chOff x="914400" y="1657349"/>
            <a:chExt cx="3913632" cy="999226"/>
          </a:xfrm>
        </p:grpSpPr>
        <p:pic>
          <p:nvPicPr>
            <p:cNvPr id="14343" name="Picture 2" descr="http://www.xerces.org/wp-content/themes/xerces/images/headers/33.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657349"/>
              <a:ext cx="3913632" cy="99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5"/>
            <p:cNvSpPr>
              <a:spLocks noChangeArrowheads="1"/>
            </p:cNvSpPr>
            <p:nvPr/>
          </p:nvSpPr>
          <p:spPr bwMode="auto">
            <a:xfrm>
              <a:off x="914400" y="1657349"/>
              <a:ext cx="825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chemeClr val="bg1"/>
                  </a:solidFill>
                </a:rPr>
                <a:t>FROM:</a:t>
              </a:r>
            </a:p>
          </p:txBody>
        </p:sp>
      </p:grpSp>
      <p:pic>
        <p:nvPicPr>
          <p:cNvPr id="14341" name="Picture 3" descr="C:\Users\krisc001\AppData\Local\Microsoft\Windows\Temporary Internet Files\Content.IE5\7N1G98Q6\MC900337922[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1825" y="942975"/>
            <a:ext cx="14478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1468409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0ADBBD4-673B-4E95-8B03-49AE89561EB3}" type="slidenum">
              <a:rPr lang="en-US" smtClean="0"/>
              <a:pPr>
                <a:defRPr/>
              </a:pPr>
              <a:t>12</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5362" name="Title 12"/>
          <p:cNvSpPr>
            <a:spLocks noGrp="1"/>
          </p:cNvSpPr>
          <p:nvPr>
            <p:ph type="ctrTitle"/>
          </p:nvPr>
        </p:nvSpPr>
        <p:spPr bwMode="auto">
          <a:xfrm>
            <a:off x="3309938" y="182563"/>
            <a:ext cx="3276600" cy="523875"/>
          </a:xfrm>
        </p:spPr>
        <p:txBody>
          <a:bodyPr wrap="square" numCol="1" anchor="ctr" anchorCtr="0" compatLnSpc="1">
            <a:prstTxWarp prst="textNoShape">
              <a:avLst/>
            </a:prstTxWarp>
            <a:spAutoFit/>
          </a:bodyPr>
          <a:lstStyle/>
          <a:p>
            <a:pPr algn="ctr" eaLnBrk="1" hangingPunct="1">
              <a:spcBef>
                <a:spcPts val="600"/>
              </a:spcBef>
              <a:spcAft>
                <a:spcPts val="1200"/>
              </a:spcAft>
            </a:pPr>
            <a:r>
              <a:rPr lang="en-US" sz="2800" smtClean="0">
                <a:ln>
                  <a:noFill/>
                </a:ln>
                <a:effectLst/>
              </a:rPr>
              <a:t>Bumble Bee Colony</a:t>
            </a:r>
            <a:endParaRPr lang="en-US" sz="2400" smtClean="0">
              <a:ln>
                <a:noFill/>
              </a:ln>
              <a:effectLst/>
            </a:endParaRPr>
          </a:p>
        </p:txBody>
      </p:sp>
      <p:pic>
        <p:nvPicPr>
          <p:cNvPr id="15363" name="Picture 2" descr="G:\ENTO\KRISCHIK_LAB\PHOTOS\IMG_4389.JPG"/>
          <p:cNvPicPr>
            <a:picLocks noChangeAspect="1" noChangeArrowheads="1"/>
          </p:cNvPicPr>
          <p:nvPr/>
        </p:nvPicPr>
        <p:blipFill>
          <a:blip r:embed="rId5">
            <a:extLst>
              <a:ext uri="{28A0092B-C50C-407E-A947-70E740481C1C}">
                <a14:useLocalDpi xmlns:a14="http://schemas.microsoft.com/office/drawing/2010/main" val="0"/>
              </a:ext>
            </a:extLst>
          </a:blip>
          <a:srcRect l="11642" t="6250" r="4089" b="4688"/>
          <a:stretch>
            <a:fillRect/>
          </a:stretch>
        </p:blipFill>
        <p:spPr bwMode="auto">
          <a:xfrm>
            <a:off x="1884363" y="914400"/>
            <a:ext cx="6126162"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title 13"/>
          <p:cNvSpPr>
            <a:spLocks noGrp="1"/>
          </p:cNvSpPr>
          <p:nvPr>
            <p:ph type="subTitle" idx="1"/>
          </p:nvPr>
        </p:nvSpPr>
        <p:spPr>
          <a:xfrm>
            <a:off x="1066800" y="5969000"/>
            <a:ext cx="7772400" cy="584200"/>
          </a:xfrm>
          <a:solidFill>
            <a:srgbClr val="F5F7F9"/>
          </a:solidFill>
        </p:spPr>
        <p:txBody>
          <a:bodyPr rtlCol="0">
            <a:spAutoFit/>
          </a:bodyPr>
          <a:lstStyle/>
          <a:p>
            <a:pPr algn="l" eaLnBrk="1" fontAlgn="auto" hangingPunct="1">
              <a:spcAft>
                <a:spcPts val="0"/>
              </a:spcAft>
              <a:buFont typeface="Arial" pitchFamily="34" charset="0"/>
              <a:buNone/>
              <a:defRPr/>
            </a:pPr>
            <a:r>
              <a:rPr lang="en-US" sz="1600" dirty="0" smtClean="0"/>
              <a:t>Inside a commercial bumble bee colony. Note capped brood cells, shiny “honey pots” full of nectar, and size difference between workers and two large queens (one is newly produced).</a:t>
            </a:r>
            <a:endParaRPr lang="en-US" sz="1000" dirty="0"/>
          </a:p>
        </p:txBody>
      </p:sp>
      <p:pic>
        <p:nvPicPr>
          <p:cNvPr id="2" name="32FF1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0ADBBD4-673B-4E95-8B03-49AE89561EB3}" type="slidenum">
              <a:rPr lang="en-US" smtClean="0"/>
              <a:pPr>
                <a:defRPr/>
              </a:pPr>
              <a:t>13</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16386" name="Picture 3" descr="C:\Users\krisc001\Desktop\Cadre_de_corps_de_ruche.jpg"/>
          <p:cNvPicPr>
            <a:picLocks noChangeAspect="1" noChangeArrowheads="1"/>
          </p:cNvPicPr>
          <p:nvPr/>
        </p:nvPicPr>
        <p:blipFill>
          <a:blip r:embed="rId5" cstate="print">
            <a:extLst>
              <a:ext uri="{28A0092B-C50C-407E-A947-70E740481C1C}">
                <a14:useLocalDpi xmlns:a14="http://schemas.microsoft.com/office/drawing/2010/main" val="0"/>
              </a:ext>
            </a:extLst>
          </a:blip>
          <a:srcRect l="8395" t="17456" r="4152" b="12917"/>
          <a:stretch>
            <a:fillRect/>
          </a:stretch>
        </p:blipFill>
        <p:spPr bwMode="auto">
          <a:xfrm>
            <a:off x="1398588" y="914400"/>
            <a:ext cx="7091362"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2"/>
          <p:cNvSpPr>
            <a:spLocks noGrp="1"/>
          </p:cNvSpPr>
          <p:nvPr>
            <p:ph type="ctrTitle"/>
          </p:nvPr>
        </p:nvSpPr>
        <p:spPr bwMode="auto">
          <a:xfrm>
            <a:off x="3309938" y="182563"/>
            <a:ext cx="3276600" cy="522287"/>
          </a:xfrm>
        </p:spPr>
        <p:txBody>
          <a:bodyPr wrap="square" numCol="1" anchor="ctr" anchorCtr="0" compatLnSpc="1">
            <a:prstTxWarp prst="textNoShape">
              <a:avLst/>
            </a:prstTxWarp>
            <a:spAutoFit/>
          </a:bodyPr>
          <a:lstStyle/>
          <a:p>
            <a:pPr algn="ctr" eaLnBrk="1" hangingPunct="1">
              <a:spcBef>
                <a:spcPts val="600"/>
              </a:spcBef>
              <a:spcAft>
                <a:spcPts val="1200"/>
              </a:spcAft>
            </a:pPr>
            <a:r>
              <a:rPr lang="en-US" sz="2800" smtClean="0">
                <a:ln>
                  <a:noFill/>
                </a:ln>
                <a:effectLst/>
              </a:rPr>
              <a:t>Honey Bee Colony</a:t>
            </a:r>
            <a:endParaRPr lang="en-US" sz="2400" smtClean="0">
              <a:ln>
                <a:noFill/>
              </a:ln>
              <a:effectLst/>
            </a:endParaRPr>
          </a:p>
        </p:txBody>
      </p:sp>
      <p:sp>
        <p:nvSpPr>
          <p:cNvPr id="11" name="Subtitle 13"/>
          <p:cNvSpPr>
            <a:spLocks noGrp="1"/>
          </p:cNvSpPr>
          <p:nvPr>
            <p:ph type="subTitle" idx="1"/>
          </p:nvPr>
        </p:nvSpPr>
        <p:spPr>
          <a:xfrm>
            <a:off x="1066800" y="5807075"/>
            <a:ext cx="7772400" cy="738188"/>
          </a:xfrm>
          <a:solidFill>
            <a:srgbClr val="F5F7F9"/>
          </a:solidFill>
        </p:spPr>
        <p:txBody>
          <a:bodyPr rIns="0" rtlCol="0">
            <a:spAutoFit/>
          </a:bodyPr>
          <a:lstStyle/>
          <a:p>
            <a:pPr algn="l" eaLnBrk="1" fontAlgn="auto" hangingPunct="1">
              <a:spcAft>
                <a:spcPts val="0"/>
              </a:spcAft>
              <a:buFont typeface="Arial" pitchFamily="34" charset="0"/>
              <a:buNone/>
              <a:defRPr/>
            </a:pPr>
            <a:r>
              <a:rPr lang="en-US" sz="1600" dirty="0" smtClean="0"/>
              <a:t>Inside a honey bee colony. Note capped brood cells containing pupae and open brood cells with larvae (unlike bumble bees, who cap cells immediately after laying eggs).</a:t>
            </a:r>
            <a:br>
              <a:rPr lang="en-US" sz="1600" dirty="0" smtClean="0"/>
            </a:br>
            <a:r>
              <a:rPr lang="en-US" sz="1000" dirty="0" smtClean="0"/>
              <a:t>Photo</a:t>
            </a:r>
            <a:r>
              <a:rPr lang="en-US" sz="1000" dirty="0"/>
              <a:t>: </a:t>
            </a:r>
            <a:r>
              <a:rPr lang="en-US" sz="1000" dirty="0" smtClean="0"/>
              <a:t>Marc </a:t>
            </a:r>
            <a:r>
              <a:rPr lang="en-US" sz="1000" dirty="0" err="1"/>
              <a:t>Andrighetti</a:t>
            </a:r>
            <a:r>
              <a:rPr lang="en-US" sz="1000" dirty="0"/>
              <a:t> (Own work) [CC-BY-SA-3.0 (http://creativecommons.org/licenses/by-sa/3.0)], via Wikimedia Commons</a:t>
            </a:r>
          </a:p>
        </p:txBody>
      </p:sp>
      <p:pic>
        <p:nvPicPr>
          <p:cNvPr id="2" name="73681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0ADBBD4-673B-4E95-8B03-49AE89561EB3}" type="slidenum">
              <a:rPr lang="en-US" smtClean="0"/>
              <a:pPr>
                <a:defRPr/>
              </a:pPr>
              <a:t>14</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7410" name="Title 12"/>
          <p:cNvSpPr>
            <a:spLocks noGrp="1"/>
          </p:cNvSpPr>
          <p:nvPr>
            <p:ph type="ctrTitle"/>
          </p:nvPr>
        </p:nvSpPr>
        <p:spPr bwMode="auto">
          <a:xfrm>
            <a:off x="4114800" y="311150"/>
            <a:ext cx="3846513" cy="522288"/>
          </a:xfrm>
        </p:spPr>
        <p:txBody>
          <a:bodyPr wrap="square" numCol="1" anchor="ctr" anchorCtr="0" compatLnSpc="1">
            <a:prstTxWarp prst="textNoShape">
              <a:avLst/>
            </a:prstTxWarp>
            <a:spAutoFit/>
          </a:bodyPr>
          <a:lstStyle/>
          <a:p>
            <a:pPr eaLnBrk="1" hangingPunct="1">
              <a:spcBef>
                <a:spcPts val="600"/>
              </a:spcBef>
              <a:spcAft>
                <a:spcPts val="1200"/>
              </a:spcAft>
            </a:pPr>
            <a:r>
              <a:rPr lang="en-US" sz="2800" smtClean="0">
                <a:ln>
                  <a:noFill/>
                </a:ln>
                <a:effectLst/>
              </a:rPr>
              <a:t>Cuckoo Bees</a:t>
            </a:r>
            <a:endParaRPr lang="en-US" sz="2400" smtClean="0">
              <a:ln>
                <a:noFill/>
              </a:ln>
              <a:effectLst/>
            </a:endParaRPr>
          </a:p>
        </p:txBody>
      </p:sp>
      <p:sp>
        <p:nvSpPr>
          <p:cNvPr id="14" name="Subtitle 13"/>
          <p:cNvSpPr>
            <a:spLocks noGrp="1"/>
          </p:cNvSpPr>
          <p:nvPr>
            <p:ph type="subTitle" idx="1"/>
          </p:nvPr>
        </p:nvSpPr>
        <p:spPr>
          <a:xfrm>
            <a:off x="1295400" y="1447800"/>
            <a:ext cx="7315200" cy="4740275"/>
          </a:xfrm>
          <a:solidFill>
            <a:srgbClr val="F5F7F9"/>
          </a:solidFill>
        </p:spPr>
        <p:txBody>
          <a:bodyPr rtlCol="0">
            <a:spAutoFit/>
          </a:bodyPr>
          <a:lstStyle/>
          <a:p>
            <a:pPr algn="l" eaLnBrk="1" fontAlgn="auto" hangingPunct="1">
              <a:spcAft>
                <a:spcPts val="1200"/>
              </a:spcAft>
              <a:buSzPct val="150000"/>
              <a:buFont typeface="Arial" pitchFamily="34" charset="0"/>
              <a:buNone/>
              <a:defRPr/>
            </a:pPr>
            <a:r>
              <a:rPr lang="en-US" sz="2000" b="1" dirty="0"/>
              <a:t>A number of bee species do not make their own nest and, instead, lay their eggs in cells prepared by another species of </a:t>
            </a:r>
            <a:r>
              <a:rPr lang="en-US" sz="2000" b="1" dirty="0" smtClean="0"/>
              <a:t>bee.</a:t>
            </a:r>
          </a:p>
          <a:p>
            <a:pPr marL="342900" indent="-342900" algn="l" eaLnBrk="1" fontAlgn="auto" hangingPunct="1">
              <a:spcAft>
                <a:spcPts val="1200"/>
              </a:spcAft>
              <a:buSzPct val="150000"/>
              <a:buFont typeface="Calibri" pitchFamily="34" charset="0"/>
              <a:buChar char="»"/>
              <a:defRPr/>
            </a:pPr>
            <a:r>
              <a:rPr lang="en-US" sz="2000" dirty="0" smtClean="0"/>
              <a:t>Cuckoo </a:t>
            </a:r>
            <a:r>
              <a:rPr lang="en-US" sz="2000" dirty="0"/>
              <a:t>bees are not true parasites as they do not feed on the host bee </a:t>
            </a:r>
            <a:r>
              <a:rPr lang="en-US" sz="2000" dirty="0" smtClean="0"/>
              <a:t>(but </a:t>
            </a:r>
            <a:r>
              <a:rPr lang="en-US" sz="2000" dirty="0"/>
              <a:t>they do kill the larva in the cell so they can get all the food). They are called </a:t>
            </a:r>
            <a:r>
              <a:rPr lang="en-US" sz="2000" dirty="0" smtClean="0"/>
              <a:t>cleptoparasites, as they </a:t>
            </a:r>
            <a:r>
              <a:rPr lang="en-US" sz="2000" dirty="0"/>
              <a:t>grow </a:t>
            </a:r>
            <a:r>
              <a:rPr lang="en-US" sz="2000" dirty="0" smtClean="0"/>
              <a:t>from egg to adult by </a:t>
            </a:r>
            <a:r>
              <a:rPr lang="en-US" sz="2000" dirty="0"/>
              <a:t>feeding on </a:t>
            </a:r>
            <a:r>
              <a:rPr lang="en-US" sz="2000" dirty="0" smtClean="0"/>
              <a:t>provisions </a:t>
            </a:r>
            <a:r>
              <a:rPr lang="en-US" sz="2000" dirty="0"/>
              <a:t>stolen from the host </a:t>
            </a:r>
            <a:r>
              <a:rPr lang="en-US" sz="2000" dirty="0" smtClean="0"/>
              <a:t>species.</a:t>
            </a:r>
          </a:p>
          <a:p>
            <a:pPr marL="342900" indent="-342900" algn="l" eaLnBrk="1" fontAlgn="auto" hangingPunct="1">
              <a:spcAft>
                <a:spcPts val="1200"/>
              </a:spcAft>
              <a:buSzPct val="150000"/>
              <a:buFont typeface="Calibri" pitchFamily="34" charset="0"/>
              <a:buChar char="»"/>
              <a:defRPr/>
            </a:pPr>
            <a:r>
              <a:rPr lang="en-US" sz="2000" dirty="0" smtClean="0"/>
              <a:t>Typically</a:t>
            </a:r>
            <a:r>
              <a:rPr lang="en-US" sz="2000" dirty="0"/>
              <a:t>, cuckoo bees that prey on solitary bees enter the nest to lay eggs while the host is out </a:t>
            </a:r>
            <a:r>
              <a:rPr lang="en-US" sz="2000" dirty="0" smtClean="0"/>
              <a:t>foraging.</a:t>
            </a:r>
          </a:p>
          <a:p>
            <a:pPr marL="342900" indent="-342900" algn="l" eaLnBrk="1" fontAlgn="auto" hangingPunct="1">
              <a:spcAft>
                <a:spcPts val="1200"/>
              </a:spcAft>
              <a:buSzPct val="150000"/>
              <a:buFont typeface="Calibri" pitchFamily="34" charset="0"/>
              <a:buChar char="»"/>
              <a:defRPr/>
            </a:pPr>
            <a:r>
              <a:rPr lang="en-US" sz="2000" dirty="0" smtClean="0"/>
              <a:t>Cleptoparasites </a:t>
            </a:r>
            <a:r>
              <a:rPr lang="en-US" sz="2000" dirty="0"/>
              <a:t>of bumble </a:t>
            </a:r>
            <a:r>
              <a:rPr lang="en-US" sz="2000" dirty="0" smtClean="0"/>
              <a:t>bees enter </a:t>
            </a:r>
            <a:r>
              <a:rPr lang="en-US" sz="2000" dirty="0"/>
              <a:t>an established colony full of workers. </a:t>
            </a:r>
            <a:r>
              <a:rPr lang="en-US" sz="2000" dirty="0" smtClean="0"/>
              <a:t>They either fight </a:t>
            </a:r>
            <a:r>
              <a:rPr lang="en-US" sz="2000" dirty="0"/>
              <a:t>to the death with the existing queen </a:t>
            </a:r>
            <a:r>
              <a:rPr lang="en-US" sz="2000" dirty="0" smtClean="0"/>
              <a:t>or they hide </a:t>
            </a:r>
            <a:r>
              <a:rPr lang="en-US" sz="2000" dirty="0"/>
              <a:t>in the nest until they take on the same smell as the host colony. Once accepted by the colony, the </a:t>
            </a:r>
            <a:r>
              <a:rPr lang="en-US" sz="2000" dirty="0" smtClean="0"/>
              <a:t>cuckoo </a:t>
            </a:r>
            <a:r>
              <a:rPr lang="en-US" sz="2000" dirty="0"/>
              <a:t>bumble bee will take over </a:t>
            </a:r>
            <a:r>
              <a:rPr lang="en-US" sz="2000" dirty="0" smtClean="0"/>
              <a:t>queen’s role, </a:t>
            </a:r>
            <a:r>
              <a:rPr lang="en-US" sz="2000" dirty="0"/>
              <a:t>laying eggs which the workers tend</a:t>
            </a:r>
            <a:r>
              <a:rPr lang="en-US" sz="2000" dirty="0" smtClean="0"/>
              <a:t>.</a:t>
            </a:r>
            <a:endParaRPr lang="en-US" sz="2000" dirty="0"/>
          </a:p>
        </p:txBody>
      </p:sp>
      <p:grpSp>
        <p:nvGrpSpPr>
          <p:cNvPr id="17412" name="Group 3"/>
          <p:cNvGrpSpPr>
            <a:grpSpLocks/>
          </p:cNvGrpSpPr>
          <p:nvPr/>
        </p:nvGrpSpPr>
        <p:grpSpPr bwMode="auto">
          <a:xfrm>
            <a:off x="76200" y="76200"/>
            <a:ext cx="3913188" cy="998538"/>
            <a:chOff x="914400" y="1657349"/>
            <a:chExt cx="3913632" cy="999226"/>
          </a:xfrm>
        </p:grpSpPr>
        <p:pic>
          <p:nvPicPr>
            <p:cNvPr id="17414" name="Picture 2" descr="http://www.xerces.org/wp-content/themes/xerces/images/headers/33.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657349"/>
              <a:ext cx="3913632" cy="99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5"/>
            <p:cNvSpPr>
              <a:spLocks noChangeArrowheads="1"/>
            </p:cNvSpPr>
            <p:nvPr/>
          </p:nvSpPr>
          <p:spPr bwMode="auto">
            <a:xfrm>
              <a:off x="914400" y="1657349"/>
              <a:ext cx="825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chemeClr val="bg1"/>
                  </a:solidFill>
                </a:rPr>
                <a:t>FROM:</a:t>
              </a:r>
            </a:p>
          </p:txBody>
        </p:sp>
      </p:grpSp>
      <p:pic>
        <p:nvPicPr>
          <p:cNvPr id="2" name="B9E91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0ADBBD4-673B-4E95-8B03-49AE89561EB3}" type="slidenum">
              <a:rPr lang="en-US" smtClean="0"/>
              <a:pPr>
                <a:defRPr/>
              </a:pPr>
              <a:t>15</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8434" name="Title 12"/>
          <p:cNvSpPr>
            <a:spLocks noGrp="1"/>
          </p:cNvSpPr>
          <p:nvPr>
            <p:ph type="ctrTitle"/>
          </p:nvPr>
        </p:nvSpPr>
        <p:spPr bwMode="auto">
          <a:xfrm>
            <a:off x="4114800" y="311150"/>
            <a:ext cx="3124200" cy="522288"/>
          </a:xfrm>
        </p:spPr>
        <p:txBody>
          <a:bodyPr wrap="square" numCol="1" anchor="ctr" anchorCtr="0" compatLnSpc="1">
            <a:prstTxWarp prst="textNoShape">
              <a:avLst/>
            </a:prstTxWarp>
            <a:spAutoFit/>
          </a:bodyPr>
          <a:lstStyle/>
          <a:p>
            <a:pPr eaLnBrk="1" hangingPunct="1">
              <a:spcBef>
                <a:spcPts val="600"/>
              </a:spcBef>
              <a:spcAft>
                <a:spcPts val="1200"/>
              </a:spcAft>
            </a:pPr>
            <a:r>
              <a:rPr lang="en-US" sz="2800" smtClean="0">
                <a:ln>
                  <a:noFill/>
                </a:ln>
                <a:effectLst/>
              </a:rPr>
              <a:t>Do all bees sting?</a:t>
            </a:r>
            <a:endParaRPr lang="en-US" sz="2400" smtClean="0">
              <a:ln>
                <a:noFill/>
              </a:ln>
              <a:effectLst/>
            </a:endParaRPr>
          </a:p>
        </p:txBody>
      </p:sp>
      <p:sp>
        <p:nvSpPr>
          <p:cNvPr id="14" name="Subtitle 13"/>
          <p:cNvSpPr>
            <a:spLocks noGrp="1"/>
          </p:cNvSpPr>
          <p:nvPr>
            <p:ph type="subTitle" idx="1"/>
          </p:nvPr>
        </p:nvSpPr>
        <p:spPr>
          <a:xfrm>
            <a:off x="1295400" y="1447800"/>
            <a:ext cx="7315200" cy="4032250"/>
          </a:xfrm>
          <a:solidFill>
            <a:srgbClr val="F5F7F9"/>
          </a:solidFill>
        </p:spPr>
        <p:txBody>
          <a:bodyPr rtlCol="0">
            <a:spAutoFit/>
          </a:bodyPr>
          <a:lstStyle/>
          <a:p>
            <a:pPr algn="l" eaLnBrk="1" fontAlgn="auto" hangingPunct="1">
              <a:spcAft>
                <a:spcPts val="1200"/>
              </a:spcAft>
              <a:buSzPct val="150000"/>
              <a:buFont typeface="Arial" pitchFamily="34" charset="0"/>
              <a:buNone/>
              <a:defRPr/>
            </a:pPr>
            <a:r>
              <a:rPr lang="en-US" sz="2000" b="1" dirty="0" smtClean="0"/>
              <a:t>Most bees usually do not sting.</a:t>
            </a:r>
          </a:p>
          <a:p>
            <a:pPr marL="342900" indent="-342900" algn="l" eaLnBrk="1" fontAlgn="auto" hangingPunct="1">
              <a:spcAft>
                <a:spcPts val="1200"/>
              </a:spcAft>
              <a:buSzPct val="150000"/>
              <a:buFont typeface="Calibri" pitchFamily="34" charset="0"/>
              <a:buChar char="»"/>
              <a:defRPr/>
            </a:pPr>
            <a:r>
              <a:rPr lang="en-US" sz="2000" dirty="0"/>
              <a:t>O</a:t>
            </a:r>
            <a:r>
              <a:rPr lang="en-US" sz="2000" dirty="0" smtClean="0"/>
              <a:t>nly the bees </a:t>
            </a:r>
            <a:r>
              <a:rPr lang="en-US" sz="2000" dirty="0"/>
              <a:t>that live in a colony or </a:t>
            </a:r>
            <a:r>
              <a:rPr lang="en-US" sz="2000" dirty="0" smtClean="0"/>
              <a:t>hive (“social</a:t>
            </a:r>
            <a:br>
              <a:rPr lang="en-US" sz="2000" dirty="0" smtClean="0"/>
            </a:br>
            <a:r>
              <a:rPr lang="en-US" sz="2000" dirty="0" smtClean="0"/>
              <a:t>bees,” i.e., honey bees and bumble bees) are likely</a:t>
            </a:r>
            <a:br>
              <a:rPr lang="en-US" sz="2000" dirty="0" smtClean="0"/>
            </a:br>
            <a:r>
              <a:rPr lang="en-US" sz="2000" dirty="0" smtClean="0"/>
              <a:t>to sting </a:t>
            </a:r>
            <a:r>
              <a:rPr lang="en-US" sz="2000" dirty="0"/>
              <a:t>because they have a colony to </a:t>
            </a:r>
            <a:r>
              <a:rPr lang="en-US" sz="2000" dirty="0" smtClean="0"/>
              <a:t>defend.</a:t>
            </a:r>
          </a:p>
          <a:p>
            <a:pPr marL="342900" indent="-342900" algn="l" eaLnBrk="1" fontAlgn="auto" hangingPunct="1">
              <a:spcAft>
                <a:spcPts val="1200"/>
              </a:spcAft>
              <a:buSzPct val="150000"/>
              <a:buFont typeface="Calibri" pitchFamily="34" charset="0"/>
              <a:buChar char="»"/>
              <a:defRPr/>
            </a:pPr>
            <a:r>
              <a:rPr lang="en-US" sz="2000" dirty="0" smtClean="0"/>
              <a:t>Most </a:t>
            </a:r>
            <a:r>
              <a:rPr lang="en-US" sz="2000" dirty="0"/>
              <a:t>native social bees do not defend their hive </a:t>
            </a:r>
            <a:r>
              <a:rPr lang="en-US" sz="2000" dirty="0" smtClean="0"/>
              <a:t>aggressively.</a:t>
            </a:r>
          </a:p>
          <a:p>
            <a:pPr marL="342900" indent="-342900" algn="l" eaLnBrk="1" fontAlgn="auto" hangingPunct="1">
              <a:spcAft>
                <a:spcPts val="1200"/>
              </a:spcAft>
              <a:buSzPct val="150000"/>
              <a:buFont typeface="Calibri" pitchFamily="34" charset="0"/>
              <a:buChar char="»"/>
              <a:defRPr/>
            </a:pPr>
            <a:r>
              <a:rPr lang="en-US" sz="2000" dirty="0" smtClean="0"/>
              <a:t>When </a:t>
            </a:r>
            <a:r>
              <a:rPr lang="en-US" sz="2000" dirty="0"/>
              <a:t>foraging away from the nest, no bee is looking for conflict and will only sting as a last resort–perhaps as a result of being swatted </a:t>
            </a:r>
            <a:r>
              <a:rPr lang="en-US" sz="2000" dirty="0" smtClean="0"/>
              <a:t>or </a:t>
            </a:r>
            <a:r>
              <a:rPr lang="en-US" sz="2000" dirty="0"/>
              <a:t>accidentally being caught in someone’s </a:t>
            </a:r>
            <a:r>
              <a:rPr lang="en-US" sz="2000" dirty="0" smtClean="0"/>
              <a:t>clothes.</a:t>
            </a:r>
          </a:p>
          <a:p>
            <a:pPr marL="342900" indent="-342900" algn="l" eaLnBrk="1" fontAlgn="auto" hangingPunct="1">
              <a:spcAft>
                <a:spcPts val="1200"/>
              </a:spcAft>
              <a:buSzPct val="150000"/>
              <a:buFont typeface="Calibri" pitchFamily="34" charset="0"/>
              <a:buChar char="»"/>
              <a:defRPr/>
            </a:pPr>
            <a:r>
              <a:rPr lang="en-US" sz="2000" dirty="0" smtClean="0"/>
              <a:t>You </a:t>
            </a:r>
            <a:r>
              <a:rPr lang="en-US" sz="2000" dirty="0"/>
              <a:t>are likely to have more problems from the </a:t>
            </a:r>
            <a:r>
              <a:rPr lang="en-US" sz="2000" dirty="0" smtClean="0"/>
              <a:t>yellowjackets </a:t>
            </a:r>
            <a:r>
              <a:rPr lang="en-US" sz="2000" dirty="0"/>
              <a:t>attracted to soda cans or garbage than you will from native bees.</a:t>
            </a:r>
          </a:p>
        </p:txBody>
      </p:sp>
      <p:grpSp>
        <p:nvGrpSpPr>
          <p:cNvPr id="18436" name="Group 4"/>
          <p:cNvGrpSpPr>
            <a:grpSpLocks/>
          </p:cNvGrpSpPr>
          <p:nvPr/>
        </p:nvGrpSpPr>
        <p:grpSpPr bwMode="auto">
          <a:xfrm>
            <a:off x="76200" y="76200"/>
            <a:ext cx="3913188" cy="998538"/>
            <a:chOff x="914400" y="1657349"/>
            <a:chExt cx="3913632" cy="999226"/>
          </a:xfrm>
        </p:grpSpPr>
        <p:pic>
          <p:nvPicPr>
            <p:cNvPr id="18440" name="Picture 2" descr="http://www.xerces.org/wp-content/themes/xerces/images/headers/33.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657349"/>
              <a:ext cx="3913632" cy="99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Rectangle 6"/>
            <p:cNvSpPr>
              <a:spLocks noChangeArrowheads="1"/>
            </p:cNvSpPr>
            <p:nvPr/>
          </p:nvSpPr>
          <p:spPr bwMode="auto">
            <a:xfrm>
              <a:off x="914400" y="1657349"/>
              <a:ext cx="825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chemeClr val="bg1"/>
                  </a:solidFill>
                </a:rPr>
                <a:t>FROM:</a:t>
              </a:r>
            </a:p>
          </p:txBody>
        </p:sp>
      </p:grpSp>
      <p:pic>
        <p:nvPicPr>
          <p:cNvPr id="18437" name="Picture 4" descr="C:\Users\krisc001\AppData\Local\Microsoft\Windows\Temporary Internet Files\Content.IE5\GZ9DM31W\MC900088448[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913563" y="990600"/>
            <a:ext cx="170656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descr="C:\Users\krisc001\AppData\Local\Microsoft\Windows\Temporary Internet Files\Content.IE5\GZ9DM31W\MC900057243[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52388" y="4648200"/>
            <a:ext cx="1762125"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54602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0ADBBD4-673B-4E95-8B03-49AE89561EB3}" type="slidenum">
              <a:rPr lang="en-US" smtClean="0"/>
              <a:pPr>
                <a:defRPr/>
              </a:pPr>
              <a:t>16</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19458" name="Group 17"/>
          <p:cNvGrpSpPr>
            <a:grpSpLocks/>
          </p:cNvGrpSpPr>
          <p:nvPr/>
        </p:nvGrpSpPr>
        <p:grpSpPr bwMode="auto">
          <a:xfrm>
            <a:off x="454025" y="342900"/>
            <a:ext cx="3813175" cy="6172200"/>
            <a:chOff x="381000" y="228599"/>
            <a:chExt cx="3813048" cy="6173320"/>
          </a:xfrm>
        </p:grpSpPr>
        <p:pic>
          <p:nvPicPr>
            <p:cNvPr id="19462" name="Picture 23" descr="http://www.entomology.umn.edu/cues/pollinators/pics/5473073-ternariusl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48" y="228599"/>
              <a:ext cx="38100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29"/>
            <p:cNvPicPr>
              <a:picLocks noChangeAspect="1" noChangeArrowheads="1"/>
            </p:cNvPicPr>
            <p:nvPr/>
          </p:nvPicPr>
          <p:blipFill>
            <a:blip r:embed="rId6">
              <a:extLst>
                <a:ext uri="{28A0092B-C50C-407E-A947-70E740481C1C}">
                  <a14:useLocalDpi xmlns:a14="http://schemas.microsoft.com/office/drawing/2010/main" val="0"/>
                </a:ext>
              </a:extLst>
            </a:blip>
            <a:srcRect l="1532" t="2675" b="7545"/>
            <a:stretch>
              <a:fillRect/>
            </a:stretch>
          </p:blipFill>
          <p:spPr bwMode="auto">
            <a:xfrm>
              <a:off x="381000" y="3429000"/>
              <a:ext cx="3810000" cy="254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43"/>
            <p:cNvSpPr>
              <a:spLocks noChangeArrowheads="1"/>
            </p:cNvSpPr>
            <p:nvPr/>
          </p:nvSpPr>
          <p:spPr bwMode="auto">
            <a:xfrm>
              <a:off x="381000" y="2771775"/>
              <a:ext cx="3810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Red-tailed bumble bee (</a:t>
              </a:r>
              <a:r>
                <a:rPr lang="en-US" sz="1400" i="1"/>
                <a:t>Bombus ternarius</a:t>
              </a:r>
              <a:r>
                <a:rPr lang="en-US" sz="1400"/>
                <a:t>)</a:t>
              </a:r>
              <a:br>
                <a:rPr lang="en-US" sz="1400"/>
              </a:br>
              <a:r>
                <a:rPr lang="en-US" sz="800"/>
                <a:t>Rob Routledge, Sault College, Bugwood.org</a:t>
              </a:r>
            </a:p>
          </p:txBody>
        </p:sp>
        <p:sp>
          <p:nvSpPr>
            <p:cNvPr id="19465" name="Rectangle 44"/>
            <p:cNvSpPr>
              <a:spLocks noChangeArrowheads="1"/>
            </p:cNvSpPr>
            <p:nvPr/>
          </p:nvSpPr>
          <p:spPr bwMode="auto">
            <a:xfrm>
              <a:off x="381000" y="5971032"/>
              <a:ext cx="3810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Common eastern bumble bee (</a:t>
              </a:r>
              <a:r>
                <a:rPr lang="en-US" sz="1400" i="1"/>
                <a:t>B. impatiens</a:t>
              </a:r>
              <a:r>
                <a:rPr lang="en-US" sz="1400"/>
                <a:t>)</a:t>
              </a:r>
              <a:br>
                <a:rPr lang="en-US" sz="1400"/>
              </a:br>
              <a:r>
                <a:rPr lang="en-US" sz="800"/>
                <a:t>David Cappaert, Michigan State University, Bugwood.org</a:t>
              </a:r>
            </a:p>
          </p:txBody>
        </p:sp>
      </p:grpSp>
      <p:sp>
        <p:nvSpPr>
          <p:cNvPr id="24" name="Subtitle 13"/>
          <p:cNvSpPr txBox="1">
            <a:spLocks/>
          </p:cNvSpPr>
          <p:nvPr/>
        </p:nvSpPr>
        <p:spPr>
          <a:xfrm>
            <a:off x="4572000" y="1828800"/>
            <a:ext cx="4191000" cy="4708525"/>
          </a:xfrm>
          <a:prstGeom prst="rect">
            <a:avLst/>
          </a:prstGeom>
          <a:solidFill>
            <a:srgbClr val="F5F7F9"/>
          </a:solidFill>
          <a:ln w="15875">
            <a:noFill/>
          </a:ln>
        </p:spPr>
        <p:txBody>
          <a:bodyPr>
            <a:sp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fontAlgn="auto">
              <a:spcBef>
                <a:spcPts val="0"/>
              </a:spcBef>
              <a:spcAft>
                <a:spcPts val="1200"/>
              </a:spcAft>
              <a:defRPr/>
            </a:pPr>
            <a:r>
              <a:rPr lang="en-US" dirty="0" smtClean="0">
                <a:solidFill>
                  <a:schemeClr val="tx2">
                    <a:lumMod val="60000"/>
                    <a:lumOff val="40000"/>
                  </a:schemeClr>
                </a:solidFill>
              </a:rPr>
              <a:t>These large (10 to 23 mm), hairy bees are the only truly social bees native to the United States. </a:t>
            </a:r>
          </a:p>
          <a:p>
            <a:pPr fontAlgn="auto">
              <a:spcBef>
                <a:spcPts val="0"/>
              </a:spcBef>
              <a:spcAft>
                <a:spcPts val="1200"/>
              </a:spcAft>
              <a:defRPr/>
            </a:pPr>
            <a:r>
              <a:rPr lang="en-US" dirty="0" smtClean="0">
                <a:solidFill>
                  <a:schemeClr val="tx2">
                    <a:lumMod val="60000"/>
                    <a:lumOff val="40000"/>
                  </a:schemeClr>
                </a:solidFill>
                <a:cs typeface="Arial" pitchFamily="34" charset="0"/>
              </a:rPr>
              <a:t>Colonies are annual. Fecundated queens emerge in spring and begin colonies in the ground. Males and queens are produced in fall. New queens mate with unrelated males before overwintering in the ground.</a:t>
            </a:r>
          </a:p>
          <a:p>
            <a:pPr fontAlgn="auto">
              <a:spcBef>
                <a:spcPts val="0"/>
              </a:spcBef>
              <a:spcAft>
                <a:spcPts val="1200"/>
              </a:spcAft>
              <a:defRPr/>
            </a:pPr>
            <a:r>
              <a:rPr lang="en-US" dirty="0" smtClean="0">
                <a:solidFill>
                  <a:schemeClr val="tx2">
                    <a:lumMod val="60000"/>
                    <a:lumOff val="40000"/>
                  </a:schemeClr>
                </a:solidFill>
              </a:rPr>
              <a:t>Bumble bees are used to pollinate greenhouse crops such as tomato. Pollen is carried on the hind legs on corbiculae (enlarged areas surrounded by stiff hairs).</a:t>
            </a:r>
          </a:p>
          <a:p>
            <a:pPr fontAlgn="auto">
              <a:spcBef>
                <a:spcPts val="0"/>
              </a:spcBef>
              <a:spcAft>
                <a:spcPts val="0"/>
              </a:spcAft>
              <a:defRPr/>
            </a:pPr>
            <a:r>
              <a:rPr lang="en-US" dirty="0" smtClean="0">
                <a:solidFill>
                  <a:schemeClr val="tx2">
                    <a:lumMod val="60000"/>
                    <a:lumOff val="40000"/>
                  </a:schemeClr>
                </a:solidFill>
              </a:rPr>
              <a:t>A few species invade nests of other bumble bees; these “cleptoparasites” do not collect pollen.</a:t>
            </a:r>
          </a:p>
        </p:txBody>
      </p:sp>
      <p:sp>
        <p:nvSpPr>
          <p:cNvPr id="19460" name="Title 12"/>
          <p:cNvSpPr txBox="1">
            <a:spLocks/>
          </p:cNvSpPr>
          <p:nvPr/>
        </p:nvSpPr>
        <p:spPr bwMode="auto">
          <a:xfrm>
            <a:off x="4572000" y="228600"/>
            <a:ext cx="4495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nchor="b">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ts val="600"/>
              </a:spcBef>
              <a:spcAft>
                <a:spcPts val="1200"/>
              </a:spcAft>
            </a:pPr>
            <a:r>
              <a:rPr lang="en-US" sz="2800" b="1">
                <a:solidFill>
                  <a:schemeClr val="bg1"/>
                </a:solidFill>
              </a:rPr>
              <a:t>Bumble Bees (</a:t>
            </a:r>
            <a:r>
              <a:rPr lang="en-US" sz="2800" b="1" i="1">
                <a:solidFill>
                  <a:schemeClr val="bg1"/>
                </a:solidFill>
              </a:rPr>
              <a:t>Bombus</a:t>
            </a:r>
            <a:r>
              <a:rPr lang="en-US" sz="2800" b="1">
                <a:solidFill>
                  <a:schemeClr val="bg1"/>
                </a:solidFill>
              </a:rPr>
              <a:t> spp.)</a:t>
            </a:r>
            <a:br>
              <a:rPr lang="en-US" sz="2800" b="1">
                <a:solidFill>
                  <a:schemeClr val="bg1"/>
                </a:solidFill>
              </a:rPr>
            </a:br>
            <a:r>
              <a:rPr lang="en-US" sz="1200" b="1">
                <a:solidFill>
                  <a:schemeClr val="bg1"/>
                </a:solidFill>
              </a:rPr>
              <a:t/>
            </a:r>
            <a:br>
              <a:rPr lang="en-US" sz="1200" b="1">
                <a:solidFill>
                  <a:schemeClr val="bg1"/>
                </a:solidFill>
              </a:rPr>
            </a:br>
            <a:r>
              <a:rPr lang="en-US" sz="2400" b="1">
                <a:solidFill>
                  <a:schemeClr val="bg1"/>
                </a:solidFill>
              </a:rPr>
              <a:t>Order Hymenoptera</a:t>
            </a:r>
            <a:br>
              <a:rPr lang="en-US" sz="2400" b="1">
                <a:solidFill>
                  <a:schemeClr val="bg1"/>
                </a:solidFill>
              </a:rPr>
            </a:br>
            <a:r>
              <a:rPr lang="en-US" sz="2400" b="1">
                <a:solidFill>
                  <a:schemeClr val="bg1"/>
                </a:solidFill>
              </a:rPr>
              <a:t>Family Apidae</a:t>
            </a:r>
            <a:endParaRPr lang="en-US" sz="1200" b="1">
              <a:solidFill>
                <a:schemeClr val="bg1"/>
              </a:solidFill>
            </a:endParaRPr>
          </a:p>
        </p:txBody>
      </p:sp>
      <p:pic>
        <p:nvPicPr>
          <p:cNvPr id="2" name="530D2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86D8C045-FBCD-4C14-B9F1-AE8E69892327}" type="slidenum">
              <a:rPr lang="en-US" smtClean="0"/>
              <a:pPr>
                <a:defRPr/>
              </a:pPr>
              <a:t>17</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20482" name="Group 1"/>
          <p:cNvGrpSpPr>
            <a:grpSpLocks/>
          </p:cNvGrpSpPr>
          <p:nvPr/>
        </p:nvGrpSpPr>
        <p:grpSpPr bwMode="auto">
          <a:xfrm>
            <a:off x="454025" y="338138"/>
            <a:ext cx="3813175" cy="6275387"/>
            <a:chOff x="380999" y="295834"/>
            <a:chExt cx="3813049" cy="6275404"/>
          </a:xfrm>
        </p:grpSpPr>
        <p:pic>
          <p:nvPicPr>
            <p:cNvPr id="20486" name="Picture 25" descr="http://www.entomology.umn.edu/cues/pollinators/pics/2116051lg.jpg"/>
            <p:cNvPicPr>
              <a:picLocks noChangeAspect="1" noChangeArrowheads="1"/>
            </p:cNvPicPr>
            <p:nvPr/>
          </p:nvPicPr>
          <p:blipFill>
            <a:blip r:embed="rId5">
              <a:extLst>
                <a:ext uri="{28A0092B-C50C-407E-A947-70E740481C1C}">
                  <a14:useLocalDpi xmlns:a14="http://schemas.microsoft.com/office/drawing/2010/main" val="0"/>
                </a:ext>
              </a:extLst>
            </a:blip>
            <a:srcRect t="2644"/>
            <a:stretch>
              <a:fillRect/>
            </a:stretch>
          </p:blipFill>
          <p:spPr bwMode="auto">
            <a:xfrm>
              <a:off x="384048" y="295834"/>
              <a:ext cx="3810000" cy="2475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29"/>
            <p:cNvPicPr>
              <a:picLocks noChangeAspect="1" noChangeArrowheads="1"/>
            </p:cNvPicPr>
            <p:nvPr/>
          </p:nvPicPr>
          <p:blipFill>
            <a:blip r:embed="rId6">
              <a:extLst>
                <a:ext uri="{28A0092B-C50C-407E-A947-70E740481C1C}">
                  <a14:useLocalDpi xmlns:a14="http://schemas.microsoft.com/office/drawing/2010/main" val="0"/>
                </a:ext>
              </a:extLst>
            </a:blip>
            <a:srcRect l="5714" t="4858" r="5856" b="6361"/>
            <a:stretch>
              <a:fillRect/>
            </a:stretch>
          </p:blipFill>
          <p:spPr bwMode="auto">
            <a:xfrm>
              <a:off x="380999" y="3234106"/>
              <a:ext cx="3810001" cy="247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Rectangle 10"/>
            <p:cNvSpPr>
              <a:spLocks noChangeArrowheads="1"/>
            </p:cNvSpPr>
            <p:nvPr/>
          </p:nvSpPr>
          <p:spPr bwMode="auto">
            <a:xfrm>
              <a:off x="381000" y="2771775"/>
              <a:ext cx="3810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Honey bee (</a:t>
              </a:r>
              <a:r>
                <a:rPr lang="en-US" sz="1400" i="1"/>
                <a:t>Apis mellifera</a:t>
              </a:r>
              <a:r>
                <a:rPr lang="en-US" sz="1400"/>
                <a:t>)</a:t>
              </a:r>
              <a:br>
                <a:rPr lang="en-US" sz="1400"/>
              </a:br>
              <a:r>
                <a:rPr lang="en-US" sz="800"/>
                <a:t>David Cappaert, Michigan State University, Bugwood.org</a:t>
              </a:r>
            </a:p>
          </p:txBody>
        </p:sp>
        <p:sp>
          <p:nvSpPr>
            <p:cNvPr id="20489" name="Rectangle 11"/>
            <p:cNvSpPr>
              <a:spLocks noChangeArrowheads="1"/>
            </p:cNvSpPr>
            <p:nvPr/>
          </p:nvSpPr>
          <p:spPr bwMode="auto">
            <a:xfrm>
              <a:off x="384048" y="5709464"/>
              <a:ext cx="380695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Honey bee products. Different types of honey (clover, buckwheat, orange, etc.) are produced when honey bees forage on specific crops.</a:t>
              </a:r>
            </a:p>
            <a:p>
              <a:pPr algn="ctr"/>
              <a:r>
                <a:rPr lang="en-US" sz="800"/>
                <a:t>Jeffrey W. Lotz, Florida Dept. of Agriculture &amp; Consumer Services, Bugwood.org</a:t>
              </a:r>
            </a:p>
          </p:txBody>
        </p:sp>
      </p:grpSp>
      <p:sp>
        <p:nvSpPr>
          <p:cNvPr id="22" name="Subtitle 13"/>
          <p:cNvSpPr txBox="1">
            <a:spLocks/>
          </p:cNvSpPr>
          <p:nvPr/>
        </p:nvSpPr>
        <p:spPr>
          <a:xfrm>
            <a:off x="4572000" y="1828800"/>
            <a:ext cx="4191000" cy="4554538"/>
          </a:xfrm>
          <a:prstGeom prst="rect">
            <a:avLst/>
          </a:prstGeom>
          <a:solidFill>
            <a:srgbClr val="F5F7F9"/>
          </a:solidFill>
          <a:ln w="15875">
            <a:noFill/>
          </a:ln>
        </p:spPr>
        <p:txBody>
          <a:bodyPr>
            <a:sp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fontAlgn="auto">
              <a:spcBef>
                <a:spcPts val="0"/>
              </a:spcBef>
              <a:spcAft>
                <a:spcPts val="1200"/>
              </a:spcAft>
              <a:defRPr/>
            </a:pPr>
            <a:r>
              <a:rPr lang="en-US" dirty="0" smtClean="0">
                <a:solidFill>
                  <a:schemeClr val="tx2">
                    <a:lumMod val="60000"/>
                    <a:lumOff val="40000"/>
                  </a:schemeClr>
                </a:solidFill>
              </a:rPr>
              <a:t>Honey bees (native to Europe) are used for pollination (almonds, for example) and for honey, beeswax, and </a:t>
            </a:r>
            <a:r>
              <a:rPr lang="en-US" dirty="0" err="1" smtClean="0">
                <a:solidFill>
                  <a:schemeClr val="tx2">
                    <a:lumMod val="60000"/>
                    <a:lumOff val="40000"/>
                  </a:schemeClr>
                </a:solidFill>
              </a:rPr>
              <a:t>propolis</a:t>
            </a:r>
            <a:r>
              <a:rPr lang="en-US" dirty="0" smtClean="0">
                <a:solidFill>
                  <a:schemeClr val="tx2">
                    <a:lumMod val="60000"/>
                    <a:lumOff val="40000"/>
                  </a:schemeClr>
                </a:solidFill>
              </a:rPr>
              <a:t> production. They are 10 to 15 mm in length and possess corbiculae</a:t>
            </a:r>
            <a:r>
              <a:rPr lang="en-US" dirty="0">
                <a:solidFill>
                  <a:schemeClr val="tx2">
                    <a:lumMod val="60000"/>
                    <a:lumOff val="40000"/>
                  </a:schemeClr>
                </a:solidFill>
              </a:rPr>
              <a:t> </a:t>
            </a:r>
            <a:r>
              <a:rPr lang="en-US" dirty="0" smtClean="0">
                <a:solidFill>
                  <a:schemeClr val="tx2">
                    <a:lumMod val="60000"/>
                    <a:lumOff val="40000"/>
                  </a:schemeClr>
                </a:solidFill>
              </a:rPr>
              <a:t>like bumble bees.</a:t>
            </a:r>
          </a:p>
          <a:p>
            <a:pPr fontAlgn="auto">
              <a:spcBef>
                <a:spcPts val="0"/>
              </a:spcBef>
              <a:spcAft>
                <a:spcPts val="1200"/>
              </a:spcAft>
              <a:defRPr/>
            </a:pPr>
            <a:r>
              <a:rPr lang="en-US" dirty="0" smtClean="0">
                <a:solidFill>
                  <a:schemeClr val="tx2">
                    <a:lumMod val="60000"/>
                    <a:lumOff val="40000"/>
                  </a:schemeClr>
                </a:solidFill>
              </a:rPr>
              <a:t>H</a:t>
            </a:r>
            <a:r>
              <a:rPr lang="en-US" dirty="0" smtClean="0">
                <a:solidFill>
                  <a:schemeClr val="tx2">
                    <a:lumMod val="60000"/>
                    <a:lumOff val="40000"/>
                  </a:schemeClr>
                </a:solidFill>
                <a:cs typeface="Arial" pitchFamily="34" charset="0"/>
              </a:rPr>
              <a:t>oney bee colonies are perennial. New colonies form when an old queen swarms with a group of workers. The queen mates with unrelated males. Fertilized eggs become workers; males (unfertilized eggs) are produced prior to swarming.</a:t>
            </a:r>
            <a:r>
              <a:rPr lang="en-US" dirty="0" smtClean="0">
                <a:solidFill>
                  <a:schemeClr val="tx2">
                    <a:lumMod val="60000"/>
                    <a:lumOff val="40000"/>
                  </a:schemeClr>
                </a:solidFill>
              </a:rPr>
              <a:t> Feral honey bees nest in trees or other cavities.</a:t>
            </a:r>
          </a:p>
          <a:p>
            <a:pPr fontAlgn="auto">
              <a:spcBef>
                <a:spcPts val="0"/>
              </a:spcBef>
              <a:spcAft>
                <a:spcPts val="0"/>
              </a:spcAft>
              <a:defRPr/>
            </a:pPr>
            <a:r>
              <a:rPr lang="en-US" dirty="0" smtClean="0">
                <a:solidFill>
                  <a:schemeClr val="tx2">
                    <a:lumMod val="60000"/>
                    <a:lumOff val="40000"/>
                  </a:schemeClr>
                </a:solidFill>
              </a:rPr>
              <a:t>Honey bees are usually docile. An African subspecies (</a:t>
            </a:r>
            <a:r>
              <a:rPr lang="en-US" i="1" dirty="0" smtClean="0">
                <a:solidFill>
                  <a:schemeClr val="tx2">
                    <a:lumMod val="60000"/>
                    <a:lumOff val="40000"/>
                  </a:schemeClr>
                </a:solidFill>
              </a:rPr>
              <a:t>A. mellifera </a:t>
            </a:r>
            <a:r>
              <a:rPr lang="en-US" i="1" dirty="0" err="1" smtClean="0">
                <a:solidFill>
                  <a:schemeClr val="tx2">
                    <a:lumMod val="60000"/>
                    <a:lumOff val="40000"/>
                  </a:schemeClr>
                </a:solidFill>
              </a:rPr>
              <a:t>scutellata</a:t>
            </a:r>
            <a:r>
              <a:rPr lang="en-US" dirty="0" smtClean="0">
                <a:solidFill>
                  <a:schemeClr val="tx2">
                    <a:lumMod val="60000"/>
                    <a:lumOff val="40000"/>
                  </a:schemeClr>
                </a:solidFill>
              </a:rPr>
              <a:t>), present in the south, can be aggressive.</a:t>
            </a:r>
            <a:endParaRPr lang="en-US" dirty="0">
              <a:solidFill>
                <a:schemeClr val="tx2">
                  <a:lumMod val="60000"/>
                  <a:lumOff val="40000"/>
                </a:schemeClr>
              </a:solidFill>
            </a:endParaRPr>
          </a:p>
        </p:txBody>
      </p:sp>
      <p:sp>
        <p:nvSpPr>
          <p:cNvPr id="20484" name="Title 12"/>
          <p:cNvSpPr txBox="1">
            <a:spLocks/>
          </p:cNvSpPr>
          <p:nvPr/>
        </p:nvSpPr>
        <p:spPr bwMode="auto">
          <a:xfrm>
            <a:off x="4572000" y="228600"/>
            <a:ext cx="4343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nchor="b">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ts val="600"/>
              </a:spcBef>
              <a:spcAft>
                <a:spcPts val="1200"/>
              </a:spcAft>
            </a:pPr>
            <a:r>
              <a:rPr lang="en-US" sz="2800" b="1">
                <a:solidFill>
                  <a:schemeClr val="bg1"/>
                </a:solidFill>
              </a:rPr>
              <a:t>Honey Bees (</a:t>
            </a:r>
            <a:r>
              <a:rPr lang="en-US" sz="2800" b="1" i="1">
                <a:solidFill>
                  <a:schemeClr val="bg1"/>
                </a:solidFill>
              </a:rPr>
              <a:t>Apis mellifera</a:t>
            </a:r>
            <a:r>
              <a:rPr lang="en-US" sz="2800" b="1">
                <a:solidFill>
                  <a:schemeClr val="bg1"/>
                </a:solidFill>
              </a:rPr>
              <a:t>)</a:t>
            </a:r>
            <a:r>
              <a:rPr lang="en-US" b="1">
                <a:solidFill>
                  <a:schemeClr val="bg1"/>
                </a:solidFill>
              </a:rPr>
              <a:t/>
            </a:r>
            <a:br>
              <a:rPr lang="en-US" b="1">
                <a:solidFill>
                  <a:schemeClr val="bg1"/>
                </a:solidFill>
              </a:rPr>
            </a:br>
            <a:r>
              <a:rPr lang="en-US" sz="1200" b="1">
                <a:solidFill>
                  <a:schemeClr val="bg1"/>
                </a:solidFill>
              </a:rPr>
              <a:t/>
            </a:r>
            <a:br>
              <a:rPr lang="en-US" sz="1200" b="1">
                <a:solidFill>
                  <a:schemeClr val="bg1"/>
                </a:solidFill>
              </a:rPr>
            </a:br>
            <a:r>
              <a:rPr lang="en-US" sz="2400" b="1">
                <a:solidFill>
                  <a:schemeClr val="bg1"/>
                </a:solidFill>
              </a:rPr>
              <a:t>Order Hymenoptera</a:t>
            </a:r>
            <a:br>
              <a:rPr lang="en-US" sz="2400" b="1">
                <a:solidFill>
                  <a:schemeClr val="bg1"/>
                </a:solidFill>
              </a:rPr>
            </a:br>
            <a:r>
              <a:rPr lang="en-US" sz="2400" b="1">
                <a:solidFill>
                  <a:schemeClr val="bg1"/>
                </a:solidFill>
              </a:rPr>
              <a:t>Family Apidae</a:t>
            </a:r>
          </a:p>
        </p:txBody>
      </p:sp>
      <p:pic>
        <p:nvPicPr>
          <p:cNvPr id="2" name="15294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86D8C045-FBCD-4C14-B9F1-AE8E69892327}" type="slidenum">
              <a:rPr lang="en-US" smtClean="0"/>
              <a:pPr>
                <a:defRPr/>
              </a:pPr>
              <a:t>18</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5" name="Subtitle 13"/>
          <p:cNvSpPr txBox="1">
            <a:spLocks/>
          </p:cNvSpPr>
          <p:nvPr/>
        </p:nvSpPr>
        <p:spPr>
          <a:xfrm>
            <a:off x="4572000" y="2259013"/>
            <a:ext cx="4191000" cy="4278312"/>
          </a:xfrm>
          <a:prstGeom prst="rect">
            <a:avLst/>
          </a:prstGeom>
          <a:solidFill>
            <a:srgbClr val="F5F7F9"/>
          </a:solidFill>
          <a:ln w="15875">
            <a:noFill/>
          </a:ln>
        </p:spPr>
        <p:txBody>
          <a:bodyPr>
            <a:sp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fontAlgn="auto">
              <a:spcBef>
                <a:spcPts val="0"/>
              </a:spcBef>
              <a:spcAft>
                <a:spcPts val="1200"/>
              </a:spcAft>
              <a:defRPr/>
            </a:pPr>
            <a:r>
              <a:rPr lang="en-US" dirty="0">
                <a:solidFill>
                  <a:schemeClr val="tx2">
                    <a:lumMod val="60000"/>
                    <a:lumOff val="40000"/>
                  </a:schemeClr>
                </a:solidFill>
              </a:rPr>
              <a:t>These bees are sometimes classified in family </a:t>
            </a:r>
            <a:r>
              <a:rPr lang="en-US" dirty="0" err="1">
                <a:solidFill>
                  <a:schemeClr val="tx2">
                    <a:lumMod val="60000"/>
                    <a:lumOff val="40000"/>
                  </a:schemeClr>
                </a:solidFill>
              </a:rPr>
              <a:t>Anthophoridae</a:t>
            </a:r>
            <a:r>
              <a:rPr lang="en-US" dirty="0">
                <a:solidFill>
                  <a:schemeClr val="tx2">
                    <a:lumMod val="60000"/>
                    <a:lumOff val="40000"/>
                  </a:schemeClr>
                </a:solidFill>
              </a:rPr>
              <a:t> along with carpenter bees. These hairy bees are 5 to 25 mm in length and use scopae (stiff hairs) instead of corbiculae to carry </a:t>
            </a:r>
            <a:r>
              <a:rPr lang="en-US" dirty="0" smtClean="0">
                <a:solidFill>
                  <a:schemeClr val="tx2">
                    <a:lumMod val="60000"/>
                    <a:lumOff val="40000"/>
                  </a:schemeClr>
                </a:solidFill>
              </a:rPr>
              <a:t>pollen on the hind legs. </a:t>
            </a:r>
            <a:endParaRPr lang="en-US" dirty="0">
              <a:solidFill>
                <a:schemeClr val="tx2">
                  <a:lumMod val="60000"/>
                  <a:lumOff val="40000"/>
                </a:schemeClr>
              </a:solidFill>
            </a:endParaRPr>
          </a:p>
          <a:p>
            <a:pPr fontAlgn="auto">
              <a:spcBef>
                <a:spcPts val="0"/>
              </a:spcBef>
              <a:spcAft>
                <a:spcPts val="1200"/>
              </a:spcAft>
              <a:defRPr/>
            </a:pPr>
            <a:r>
              <a:rPr lang="en-US" dirty="0">
                <a:solidFill>
                  <a:schemeClr val="tx2">
                    <a:lumMod val="60000"/>
                    <a:lumOff val="40000"/>
                  </a:schemeClr>
                </a:solidFill>
              </a:rPr>
              <a:t>Most species nest in the ground or in vertical banks, often in sandy soil. Some waterproof their brood cells with secreted waxy or oily material.</a:t>
            </a:r>
          </a:p>
          <a:p>
            <a:pPr fontAlgn="auto">
              <a:spcBef>
                <a:spcPts val="0"/>
              </a:spcBef>
              <a:spcAft>
                <a:spcPts val="0"/>
              </a:spcAft>
              <a:defRPr/>
            </a:pPr>
            <a:r>
              <a:rPr lang="en-US" dirty="0">
                <a:solidFill>
                  <a:schemeClr val="tx2">
                    <a:lumMod val="60000"/>
                    <a:lumOff val="40000"/>
                  </a:schemeClr>
                </a:solidFill>
              </a:rPr>
              <a:t>Digger and long-horned bees are usually solitary; however, some species aggregate or use common entrances to nesting areas. Each female cares for her own brood.</a:t>
            </a:r>
          </a:p>
        </p:txBody>
      </p:sp>
      <p:sp>
        <p:nvSpPr>
          <p:cNvPr id="16" name="Title 12"/>
          <p:cNvSpPr txBox="1">
            <a:spLocks/>
          </p:cNvSpPr>
          <p:nvPr/>
        </p:nvSpPr>
        <p:spPr>
          <a:xfrm>
            <a:off x="4572000" y="228600"/>
            <a:ext cx="4117975" cy="1878013"/>
          </a:xfrm>
          <a:prstGeom prst="rect">
            <a:avLst/>
          </a:prstGeom>
          <a:noFill/>
          <a:ln w="15875">
            <a:noFill/>
          </a:ln>
        </p:spPr>
        <p:txBody>
          <a:bodyPr anchor="b">
            <a:spAutoFit/>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Bef>
                <a:spcPts val="600"/>
              </a:spcBef>
              <a:spcAft>
                <a:spcPts val="1200"/>
              </a:spcAft>
              <a:defRPr/>
            </a:pPr>
            <a:r>
              <a:rPr lang="en-US" sz="2800" b="1" dirty="0" smtClean="0">
                <a:ln w="12700">
                  <a:noFill/>
                </a:ln>
                <a:solidFill>
                  <a:schemeClr val="bg1"/>
                </a:solidFill>
              </a:rPr>
              <a:t>Digger and Long-Horned Bees</a:t>
            </a:r>
            <a:r>
              <a:rPr lang="en-US" sz="1600" b="1" dirty="0" smtClean="0">
                <a:ln w="12700">
                  <a:noFill/>
                </a:ln>
                <a:solidFill>
                  <a:schemeClr val="bg1"/>
                </a:solidFill>
              </a:rPr>
              <a:t/>
            </a:r>
            <a:br>
              <a:rPr lang="en-US" sz="1600" b="1" dirty="0" smtClean="0">
                <a:ln w="12700">
                  <a:noFill/>
                </a:ln>
                <a:solidFill>
                  <a:schemeClr val="bg1"/>
                </a:solidFill>
              </a:rPr>
            </a:br>
            <a:r>
              <a:rPr lang="en-US" sz="1200" b="1" dirty="0" smtClean="0">
                <a:ln w="12700">
                  <a:noFill/>
                </a:ln>
                <a:solidFill>
                  <a:schemeClr val="tx2">
                    <a:lumMod val="60000"/>
                    <a:lumOff val="40000"/>
                  </a:schemeClr>
                </a:solidFill>
              </a:rPr>
              <a:t/>
            </a:r>
            <a:br>
              <a:rPr lang="en-US" sz="1200" b="1" dirty="0" smtClean="0">
                <a:ln w="12700">
                  <a:noFill/>
                </a:ln>
                <a:solidFill>
                  <a:schemeClr val="tx2">
                    <a:lumMod val="60000"/>
                    <a:lumOff val="40000"/>
                  </a:schemeClr>
                </a:solidFill>
              </a:rPr>
            </a:br>
            <a:r>
              <a:rPr lang="en-US" sz="2400" b="1" dirty="0" smtClean="0">
                <a:ln w="12700">
                  <a:noFill/>
                </a:ln>
                <a:solidFill>
                  <a:schemeClr val="bg1"/>
                </a:solidFill>
              </a:rPr>
              <a:t>Order Hymenoptera</a:t>
            </a:r>
            <a:br>
              <a:rPr lang="en-US" sz="2400" b="1" dirty="0" smtClean="0">
                <a:ln w="12700">
                  <a:noFill/>
                </a:ln>
                <a:solidFill>
                  <a:schemeClr val="bg1"/>
                </a:solidFill>
              </a:rPr>
            </a:br>
            <a:r>
              <a:rPr lang="en-US" sz="2400" b="1" dirty="0" smtClean="0">
                <a:ln w="12700">
                  <a:noFill/>
                </a:ln>
                <a:solidFill>
                  <a:schemeClr val="bg1"/>
                </a:solidFill>
              </a:rPr>
              <a:t>Family Apidae</a:t>
            </a:r>
            <a:endParaRPr lang="en-US" sz="2400" b="1" dirty="0">
              <a:ln w="12700">
                <a:noFill/>
              </a:ln>
              <a:solidFill>
                <a:schemeClr val="bg1"/>
              </a:solidFill>
            </a:endParaRPr>
          </a:p>
        </p:txBody>
      </p:sp>
      <p:grpSp>
        <p:nvGrpSpPr>
          <p:cNvPr id="21508" name="Group 3"/>
          <p:cNvGrpSpPr>
            <a:grpSpLocks/>
          </p:cNvGrpSpPr>
          <p:nvPr/>
        </p:nvGrpSpPr>
        <p:grpSpPr bwMode="auto">
          <a:xfrm>
            <a:off x="457200" y="342900"/>
            <a:ext cx="3810000" cy="6172200"/>
            <a:chOff x="381000" y="228600"/>
            <a:chExt cx="3810000" cy="6172200"/>
          </a:xfrm>
        </p:grpSpPr>
        <p:pic>
          <p:nvPicPr>
            <p:cNvPr id="21510" name="Picture 27" descr="http://www.entomology.umn.edu/cues/pollinators/pics/A.%20terminali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28600"/>
              <a:ext cx="38100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29" descr="http://www.entomology.umn.edu/cues/pollinators/pics/5347093Melissod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429000"/>
              <a:ext cx="38100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6"/>
            <p:cNvSpPr>
              <a:spLocks noChangeArrowheads="1"/>
            </p:cNvSpPr>
            <p:nvPr/>
          </p:nvSpPr>
          <p:spPr bwMode="auto">
            <a:xfrm>
              <a:off x="381000" y="2771775"/>
              <a:ext cx="3810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Digger bee (</a:t>
              </a:r>
              <a:r>
                <a:rPr lang="en-US" sz="1400" i="1"/>
                <a:t>Anthophora terminalis</a:t>
              </a:r>
              <a:r>
                <a:rPr lang="en-US" sz="1200"/>
                <a:t>)</a:t>
              </a:r>
              <a:r>
                <a:rPr lang="en-US" sz="800"/>
                <a:t/>
              </a:r>
              <a:br>
                <a:rPr lang="en-US" sz="800"/>
              </a:br>
              <a:r>
                <a:rPr lang="en-US" sz="800"/>
                <a:t>Laura Gooch, Creative Commons Copyright,</a:t>
              </a:r>
            </a:p>
            <a:p>
              <a:pPr algn="ctr"/>
              <a:r>
                <a:rPr lang="en-US" sz="800"/>
                <a:t>http://www.flickr.com/photos/lgooch/7705996856/ </a:t>
              </a:r>
            </a:p>
          </p:txBody>
        </p:sp>
        <p:sp>
          <p:nvSpPr>
            <p:cNvPr id="21513" name="Rectangle 10"/>
            <p:cNvSpPr>
              <a:spLocks noChangeArrowheads="1"/>
            </p:cNvSpPr>
            <p:nvPr/>
          </p:nvSpPr>
          <p:spPr bwMode="auto">
            <a:xfrm>
              <a:off x="381000" y="5969913"/>
              <a:ext cx="3810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Long-horned bee (</a:t>
              </a:r>
              <a:r>
                <a:rPr lang="en-US" sz="1400" i="1"/>
                <a:t>Melissodes bimaculata</a:t>
              </a:r>
              <a:r>
                <a:rPr lang="en-US" sz="1400"/>
                <a:t>)</a:t>
              </a:r>
              <a:br>
                <a:rPr lang="en-US" sz="1400"/>
              </a:br>
              <a:r>
                <a:rPr lang="en-US" sz="800"/>
                <a:t>Johnny N. Dell, Bugwood.org</a:t>
              </a:r>
            </a:p>
          </p:txBody>
        </p:sp>
      </p:grpSp>
      <p:pic>
        <p:nvPicPr>
          <p:cNvPr id="2" name="2BDB4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86D8C045-FBCD-4C14-B9F1-AE8E69892327}" type="slidenum">
              <a:rPr lang="en-US" smtClean="0"/>
              <a:pPr>
                <a:defRPr/>
              </a:pPr>
              <a:t>19</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1" name="Picture 5" descr="C:\Documents and Settings\Emily\Desktop\pics\bombus4.jpg"/>
          <p:cNvPicPr>
            <a:picLocks noChangeAspect="1" noChangeArrowheads="1"/>
          </p:cNvPicPr>
          <p:nvPr/>
        </p:nvPicPr>
        <p:blipFill rotWithShape="1">
          <a:blip r:embed="rId5">
            <a:extLst>
              <a:ext uri="{28A0092B-C50C-407E-A947-70E740481C1C}">
                <a14:useLocalDpi xmlns:a14="http://schemas.microsoft.com/office/drawing/2010/main" val="0"/>
              </a:ext>
            </a:extLst>
          </a:blip>
          <a:srcRect l="6059" t="23435" r="3813"/>
          <a:stretch/>
        </p:blipFill>
        <p:spPr bwMode="auto">
          <a:xfrm>
            <a:off x="377952" y="304800"/>
            <a:ext cx="3813048" cy="21621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3" name="Picture 5" descr="C:\Documents and Settings\Emily\Desktop\pics\apis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52" y="2667000"/>
            <a:ext cx="3813048" cy="25451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21359999"/>
            </a:camera>
            <a:lightRig rig="twoPt" dir="t">
              <a:rot lat="0" lon="0" rev="7200000"/>
            </a:lightRig>
          </a:scene3d>
          <a:sp3d contourW="12700">
            <a:bevelT w="25400" h="19050"/>
            <a:contourClr>
              <a:srgbClr val="969696"/>
            </a:contourClr>
          </a:sp3d>
          <a:extLst/>
        </p:spPr>
      </p:pic>
      <p:sp>
        <p:nvSpPr>
          <p:cNvPr id="4100" name="Title 12"/>
          <p:cNvSpPr>
            <a:spLocks noGrp="1"/>
          </p:cNvSpPr>
          <p:nvPr>
            <p:ph type="ctrTitle"/>
          </p:nvPr>
        </p:nvSpPr>
        <p:spPr bwMode="auto">
          <a:xfrm>
            <a:off x="4648200" y="685800"/>
            <a:ext cx="3313113" cy="1016000"/>
          </a:xfrm>
        </p:spPr>
        <p:txBody>
          <a:bodyPr wrap="square" numCol="1" anchorCtr="0" compatLnSpc="1">
            <a:prstTxWarp prst="textNoShape">
              <a:avLst/>
            </a:prstTxWarp>
            <a:spAutoFit/>
          </a:bodyPr>
          <a:lstStyle/>
          <a:p>
            <a:pPr eaLnBrk="1" hangingPunct="1">
              <a:spcBef>
                <a:spcPts val="600"/>
              </a:spcBef>
              <a:spcAft>
                <a:spcPts val="1200"/>
              </a:spcAft>
            </a:pPr>
            <a:r>
              <a:rPr lang="en-US" sz="3200" smtClean="0">
                <a:ln>
                  <a:noFill/>
                </a:ln>
                <a:effectLst/>
              </a:rPr>
              <a:t>What are bees?</a:t>
            </a:r>
            <a:br>
              <a:rPr lang="en-US" sz="3200" smtClean="0">
                <a:ln>
                  <a:noFill/>
                </a:ln>
                <a:effectLst/>
              </a:rPr>
            </a:br>
            <a:endParaRPr lang="en-US" sz="2800" smtClean="0">
              <a:ln>
                <a:noFill/>
              </a:ln>
              <a:effectLst/>
            </a:endParaRPr>
          </a:p>
        </p:txBody>
      </p:sp>
      <p:sp>
        <p:nvSpPr>
          <p:cNvPr id="14" name="Subtitle 13"/>
          <p:cNvSpPr>
            <a:spLocks noGrp="1"/>
          </p:cNvSpPr>
          <p:nvPr>
            <p:ph type="subTitle" idx="1"/>
          </p:nvPr>
        </p:nvSpPr>
        <p:spPr>
          <a:xfrm>
            <a:off x="4724400" y="1744663"/>
            <a:ext cx="4114800" cy="4124325"/>
          </a:xfrm>
          <a:solidFill>
            <a:srgbClr val="F5F7F9"/>
          </a:solidFill>
        </p:spPr>
        <p:txBody>
          <a:bodyPr rtlCol="0">
            <a:spAutoFit/>
          </a:bodyPr>
          <a:lstStyle/>
          <a:p>
            <a:pPr marL="342900" indent="-342900" algn="l" eaLnBrk="1" fontAlgn="auto" hangingPunct="1">
              <a:spcAft>
                <a:spcPts val="1200"/>
              </a:spcAft>
              <a:buSzPct val="150000"/>
              <a:buFont typeface="Calibri" pitchFamily="34" charset="0"/>
              <a:buChar char="»"/>
              <a:defRPr/>
            </a:pPr>
            <a:r>
              <a:rPr lang="en-US" sz="2000" b="1" dirty="0" smtClean="0">
                <a:cs typeface="Times New Roman" pitchFamily="18" charset="0"/>
              </a:rPr>
              <a:t>Phylum Arthropoda: </a:t>
            </a:r>
            <a:r>
              <a:rPr lang="en-US" sz="2000" dirty="0" smtClean="0">
                <a:cs typeface="Times New Roman" pitchFamily="18" charset="0"/>
              </a:rPr>
              <a:t>segmented body and </a:t>
            </a:r>
            <a:r>
              <a:rPr lang="en-US" sz="2000" dirty="0">
                <a:cs typeface="Times New Roman" pitchFamily="18" charset="0"/>
              </a:rPr>
              <a:t>appendages, </a:t>
            </a:r>
            <a:r>
              <a:rPr lang="en-US" sz="2000" dirty="0" err="1" smtClean="0">
                <a:cs typeface="Times New Roman" pitchFamily="18" charset="0"/>
              </a:rPr>
              <a:t>chitinous</a:t>
            </a:r>
            <a:r>
              <a:rPr lang="en-US" sz="2000" dirty="0" smtClean="0">
                <a:cs typeface="Times New Roman" pitchFamily="18" charset="0"/>
              </a:rPr>
              <a:t> exoskeleton</a:t>
            </a:r>
          </a:p>
          <a:p>
            <a:pPr marL="342900" indent="-342900" algn="l" eaLnBrk="1" fontAlgn="auto" hangingPunct="1">
              <a:spcAft>
                <a:spcPts val="1200"/>
              </a:spcAft>
              <a:buSzPct val="150000"/>
              <a:buFont typeface="Calibri" pitchFamily="34" charset="0"/>
              <a:buChar char="»"/>
              <a:defRPr/>
            </a:pPr>
            <a:r>
              <a:rPr lang="en-US" sz="2000" b="1" dirty="0" smtClean="0">
                <a:cs typeface="Times New Roman" pitchFamily="18" charset="0"/>
              </a:rPr>
              <a:t>Class Insecta: </a:t>
            </a:r>
            <a:r>
              <a:rPr lang="en-US" sz="2000" dirty="0" smtClean="0">
                <a:cs typeface="Times New Roman" pitchFamily="18" charset="0"/>
              </a:rPr>
              <a:t>protruding mouthparts, wings </a:t>
            </a:r>
            <a:r>
              <a:rPr lang="en-US" sz="2000" dirty="0">
                <a:cs typeface="Times New Roman" pitchFamily="18" charset="0"/>
              </a:rPr>
              <a:t>as </a:t>
            </a:r>
            <a:r>
              <a:rPr lang="en-US" sz="2000" dirty="0" smtClean="0">
                <a:cs typeface="Times New Roman" pitchFamily="18" charset="0"/>
              </a:rPr>
              <a:t>adults (usually)</a:t>
            </a:r>
          </a:p>
          <a:p>
            <a:pPr marL="342900" indent="-342900" algn="l" eaLnBrk="1" fontAlgn="auto" hangingPunct="1">
              <a:spcAft>
                <a:spcPts val="1200"/>
              </a:spcAft>
              <a:buSzPct val="150000"/>
              <a:buFont typeface="Calibri" pitchFamily="34" charset="0"/>
              <a:buChar char="»"/>
              <a:defRPr/>
            </a:pPr>
            <a:r>
              <a:rPr lang="en-US" sz="2000" b="1" dirty="0" err="1" smtClean="0">
                <a:cs typeface="Times New Roman" pitchFamily="18" charset="0"/>
              </a:rPr>
              <a:t>H</a:t>
            </a:r>
            <a:r>
              <a:rPr lang="en-US" sz="2000" b="1" dirty="0" err="1" smtClean="0"/>
              <a:t>olometabolous</a:t>
            </a:r>
            <a:r>
              <a:rPr lang="en-US" sz="2000" b="1" dirty="0" smtClean="0"/>
              <a:t> (complete) metamorphosis: </a:t>
            </a:r>
            <a:r>
              <a:rPr lang="en-US" sz="2000" dirty="0" smtClean="0"/>
              <a:t>egg, larva, pupa, adult</a:t>
            </a:r>
          </a:p>
          <a:p>
            <a:pPr marL="342900" indent="-342900" algn="l" eaLnBrk="1" fontAlgn="auto" hangingPunct="1">
              <a:spcAft>
                <a:spcPts val="1200"/>
              </a:spcAft>
              <a:buSzPct val="150000"/>
              <a:buFont typeface="Calibri" pitchFamily="34" charset="0"/>
              <a:buChar char="»"/>
              <a:defRPr/>
            </a:pPr>
            <a:r>
              <a:rPr lang="en-US" sz="2000" b="1" dirty="0" smtClean="0"/>
              <a:t>Order Hymenoptera: </a:t>
            </a:r>
            <a:r>
              <a:rPr lang="en-US" sz="2000" dirty="0" smtClean="0"/>
              <a:t>two pairs of membranous wings in most adults</a:t>
            </a:r>
            <a:endParaRPr lang="en-US" sz="2000" dirty="0"/>
          </a:p>
        </p:txBody>
      </p:sp>
      <p:sp>
        <p:nvSpPr>
          <p:cNvPr id="4102" name="Rectangle 43"/>
          <p:cNvSpPr>
            <a:spLocks noChangeArrowheads="1"/>
          </p:cNvSpPr>
          <p:nvPr/>
        </p:nvSpPr>
        <p:spPr bwMode="auto">
          <a:xfrm>
            <a:off x="638175" y="2451100"/>
            <a:ext cx="38100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600"/>
              <a:t>Jerry A. Payne, USDA ARS, Bugwood.org</a:t>
            </a:r>
          </a:p>
        </p:txBody>
      </p:sp>
      <p:sp>
        <p:nvSpPr>
          <p:cNvPr id="4103" name="Rectangle 44"/>
          <p:cNvSpPr>
            <a:spLocks noChangeArrowheads="1"/>
          </p:cNvSpPr>
          <p:nvPr/>
        </p:nvSpPr>
        <p:spPr bwMode="auto">
          <a:xfrm>
            <a:off x="2895600" y="5410200"/>
            <a:ext cx="167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sv-SE" sz="600"/>
              <a:t>Carl Dennis, Auburn University</a:t>
            </a:r>
            <a:r>
              <a:rPr lang="en-US" sz="600"/>
              <a:t>, Bugwood.org</a:t>
            </a:r>
          </a:p>
        </p:txBody>
      </p:sp>
      <p:pic>
        <p:nvPicPr>
          <p:cNvPr id="54" name="Picture 33" descr="C:\Documents and Settings\Emily\Desktop\pics\sweat_bee_full.jpg"/>
          <p:cNvPicPr>
            <a:picLocks noChangeAspect="1" noChangeArrowheads="1"/>
          </p:cNvPicPr>
          <p:nvPr/>
        </p:nvPicPr>
        <p:blipFill rotWithShape="1">
          <a:blip r:embed="rId7">
            <a:extLst>
              <a:ext uri="{28A0092B-C50C-407E-A947-70E740481C1C}">
                <a14:useLocalDpi xmlns:a14="http://schemas.microsoft.com/office/drawing/2010/main" val="0"/>
              </a:ext>
            </a:extLst>
          </a:blip>
          <a:srcRect r="7600"/>
          <a:stretch/>
        </p:blipFill>
        <p:spPr bwMode="auto">
          <a:xfrm>
            <a:off x="409575" y="4876800"/>
            <a:ext cx="2383715" cy="17542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
        <p:nvSpPr>
          <p:cNvPr id="4105" name="Rectangle 32"/>
          <p:cNvSpPr>
            <a:spLocks noChangeArrowheads="1"/>
          </p:cNvSpPr>
          <p:nvPr/>
        </p:nvSpPr>
        <p:spPr bwMode="auto">
          <a:xfrm>
            <a:off x="2895600" y="6296025"/>
            <a:ext cx="10493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600"/>
              <a:t>L. West</a:t>
            </a:r>
            <a:br>
              <a:rPr lang="en-US" sz="600"/>
            </a:br>
            <a:r>
              <a:rPr lang="en-US" sz="600"/>
              <a:t>Photo Researchers, Inc.</a:t>
            </a:r>
          </a:p>
        </p:txBody>
      </p:sp>
      <p:pic>
        <p:nvPicPr>
          <p:cNvPr id="3" name="0CE4403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0ADBBD4-673B-4E95-8B03-49AE89561EB3}" type="slidenum">
              <a:rPr lang="en-US" smtClean="0"/>
              <a:pPr>
                <a:defRPr/>
              </a:pPr>
              <a:t>2</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22530" name="Group 1"/>
          <p:cNvGrpSpPr>
            <a:grpSpLocks/>
          </p:cNvGrpSpPr>
          <p:nvPr/>
        </p:nvGrpSpPr>
        <p:grpSpPr bwMode="auto">
          <a:xfrm>
            <a:off x="454025" y="344488"/>
            <a:ext cx="3813175" cy="6169025"/>
            <a:chOff x="381000" y="228600"/>
            <a:chExt cx="3813048" cy="6170295"/>
          </a:xfrm>
        </p:grpSpPr>
        <p:pic>
          <p:nvPicPr>
            <p:cNvPr id="22534" name="Picture 30" descr="http://www.entomology.umn.edu/cues/pollinators/pics/ceratinasmallcarpenterbee_400px%20Steve%20Nanz%20UMN%20Extens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28600"/>
              <a:ext cx="38100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29"/>
            <p:cNvPicPr>
              <a:picLocks noChangeAspect="1" noChangeArrowheads="1"/>
            </p:cNvPicPr>
            <p:nvPr/>
          </p:nvPicPr>
          <p:blipFill>
            <a:blip r:embed="rId6">
              <a:extLst>
                <a:ext uri="{28A0092B-C50C-407E-A947-70E740481C1C}">
                  <a14:useLocalDpi xmlns:a14="http://schemas.microsoft.com/office/drawing/2010/main" val="0"/>
                </a:ext>
              </a:extLst>
            </a:blip>
            <a:srcRect t="11685" b="19281"/>
            <a:stretch>
              <a:fillRect/>
            </a:stretch>
          </p:blipFill>
          <p:spPr bwMode="auto">
            <a:xfrm>
              <a:off x="381000" y="3429000"/>
              <a:ext cx="3813048"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11"/>
            <p:cNvSpPr>
              <a:spLocks noChangeArrowheads="1"/>
            </p:cNvSpPr>
            <p:nvPr/>
          </p:nvSpPr>
          <p:spPr bwMode="auto">
            <a:xfrm>
              <a:off x="381000" y="2771775"/>
              <a:ext cx="3810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Small carpenter bee (</a:t>
              </a:r>
              <a:r>
                <a:rPr lang="en-US" sz="1400" i="1"/>
                <a:t>Ceratina</a:t>
              </a:r>
              <a:r>
                <a:rPr lang="en-US" sz="1400"/>
                <a:t> sp.)</a:t>
              </a:r>
              <a:r>
                <a:rPr lang="en-US" sz="800"/>
                <a:t/>
              </a:r>
              <a:br>
                <a:rPr lang="en-US" sz="800"/>
              </a:br>
              <a:r>
                <a:rPr lang="en-US" sz="800"/>
                <a:t>Steve Nanz, University of Minnesota Extension Gardening Info</a:t>
              </a:r>
            </a:p>
          </p:txBody>
        </p:sp>
        <p:sp>
          <p:nvSpPr>
            <p:cNvPr id="22537" name="Rectangle 14"/>
            <p:cNvSpPr>
              <a:spLocks noChangeArrowheads="1"/>
            </p:cNvSpPr>
            <p:nvPr/>
          </p:nvSpPr>
          <p:spPr bwMode="auto">
            <a:xfrm>
              <a:off x="381000" y="5968008"/>
              <a:ext cx="3810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Large carpenter bee (</a:t>
              </a:r>
              <a:r>
                <a:rPr lang="en-US" sz="1400" i="1"/>
                <a:t>Xylocopa virginica</a:t>
              </a:r>
              <a:r>
                <a:rPr lang="en-US" sz="1400"/>
                <a:t>)</a:t>
              </a:r>
              <a:br>
                <a:rPr lang="en-US" sz="1400"/>
              </a:br>
              <a:r>
                <a:rPr lang="en-US" sz="800"/>
                <a:t>Johnny N. Dell, Bugwood.org</a:t>
              </a:r>
            </a:p>
          </p:txBody>
        </p:sp>
      </p:grpSp>
      <p:sp>
        <p:nvSpPr>
          <p:cNvPr id="17" name="Subtitle 13"/>
          <p:cNvSpPr txBox="1">
            <a:spLocks/>
          </p:cNvSpPr>
          <p:nvPr/>
        </p:nvSpPr>
        <p:spPr>
          <a:xfrm>
            <a:off x="4572000" y="1828800"/>
            <a:ext cx="4191000" cy="4708525"/>
          </a:xfrm>
          <a:prstGeom prst="rect">
            <a:avLst/>
          </a:prstGeom>
          <a:solidFill>
            <a:srgbClr val="F5F7F9"/>
          </a:solidFill>
          <a:ln w="15875">
            <a:noFill/>
          </a:ln>
        </p:spPr>
        <p:txBody>
          <a:bodyPr>
            <a:sp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fontAlgn="auto">
              <a:spcBef>
                <a:spcPts val="0"/>
              </a:spcBef>
              <a:spcAft>
                <a:spcPts val="1200"/>
              </a:spcAft>
              <a:defRPr/>
            </a:pPr>
            <a:r>
              <a:rPr lang="en-US" dirty="0">
                <a:solidFill>
                  <a:schemeClr val="tx2">
                    <a:lumMod val="60000"/>
                    <a:lumOff val="40000"/>
                  </a:schemeClr>
                </a:solidFill>
              </a:rPr>
              <a:t>Large carpenter bees (</a:t>
            </a:r>
            <a:r>
              <a:rPr lang="en-US" i="1" dirty="0" err="1">
                <a:solidFill>
                  <a:schemeClr val="tx2">
                    <a:lumMod val="60000"/>
                    <a:lumOff val="40000"/>
                  </a:schemeClr>
                </a:solidFill>
              </a:rPr>
              <a:t>Xylocopa</a:t>
            </a:r>
            <a:r>
              <a:rPr lang="en-US" i="1" dirty="0">
                <a:solidFill>
                  <a:schemeClr val="tx2">
                    <a:lumMod val="60000"/>
                    <a:lumOff val="40000"/>
                  </a:schemeClr>
                </a:solidFill>
              </a:rPr>
              <a:t> </a:t>
            </a:r>
            <a:r>
              <a:rPr lang="en-US" dirty="0">
                <a:solidFill>
                  <a:schemeClr val="tx2">
                    <a:lumMod val="60000"/>
                    <a:lumOff val="40000"/>
                  </a:schemeClr>
                </a:solidFill>
              </a:rPr>
              <a:t>spp.) are 13 to 30 mm in length and small carpenter bees (</a:t>
            </a:r>
            <a:r>
              <a:rPr lang="en-US" i="1" dirty="0" err="1">
                <a:solidFill>
                  <a:schemeClr val="tx2">
                    <a:lumMod val="60000"/>
                    <a:lumOff val="40000"/>
                  </a:schemeClr>
                </a:solidFill>
              </a:rPr>
              <a:t>Ceratina</a:t>
            </a:r>
            <a:r>
              <a:rPr lang="en-US" i="1" dirty="0">
                <a:solidFill>
                  <a:schemeClr val="tx2">
                    <a:lumMod val="60000"/>
                    <a:lumOff val="40000"/>
                  </a:schemeClr>
                </a:solidFill>
              </a:rPr>
              <a:t> </a:t>
            </a:r>
            <a:r>
              <a:rPr lang="en-US" dirty="0">
                <a:solidFill>
                  <a:schemeClr val="tx2">
                    <a:lumMod val="60000"/>
                    <a:lumOff val="40000"/>
                  </a:schemeClr>
                </a:solidFill>
              </a:rPr>
              <a:t>spp.) are 3 to 15 mm. </a:t>
            </a:r>
            <a:r>
              <a:rPr lang="en-US" dirty="0" smtClean="0">
                <a:solidFill>
                  <a:schemeClr val="tx2">
                    <a:lumMod val="60000"/>
                    <a:lumOff val="40000"/>
                  </a:schemeClr>
                </a:solidFill>
              </a:rPr>
              <a:t>Scopae are located on the hind legs.</a:t>
            </a:r>
            <a:endParaRPr lang="en-US" dirty="0">
              <a:solidFill>
                <a:schemeClr val="tx2">
                  <a:lumMod val="60000"/>
                  <a:lumOff val="40000"/>
                </a:schemeClr>
              </a:solidFill>
            </a:endParaRPr>
          </a:p>
          <a:p>
            <a:pPr fontAlgn="auto">
              <a:spcBef>
                <a:spcPts val="0"/>
              </a:spcBef>
              <a:spcAft>
                <a:spcPts val="1200"/>
              </a:spcAft>
              <a:defRPr/>
            </a:pPr>
            <a:r>
              <a:rPr lang="en-US" dirty="0">
                <a:solidFill>
                  <a:schemeClr val="tx2">
                    <a:lumMod val="60000"/>
                    <a:lumOff val="40000"/>
                  </a:schemeClr>
                </a:solidFill>
                <a:cs typeface="Arial" pitchFamily="34" charset="0"/>
              </a:rPr>
              <a:t>In </a:t>
            </a:r>
            <a:r>
              <a:rPr lang="en-US" dirty="0" smtClean="0">
                <a:solidFill>
                  <a:schemeClr val="tx2">
                    <a:lumMod val="60000"/>
                    <a:lumOff val="40000"/>
                  </a:schemeClr>
                </a:solidFill>
                <a:cs typeface="Arial" pitchFamily="34" charset="0"/>
              </a:rPr>
              <a:t>spring, </a:t>
            </a:r>
            <a:r>
              <a:rPr lang="en-US" dirty="0">
                <a:solidFill>
                  <a:schemeClr val="tx2">
                    <a:lumMod val="60000"/>
                    <a:lumOff val="40000"/>
                  </a:schemeClr>
                </a:solidFill>
                <a:cs typeface="Arial" pitchFamily="34" charset="0"/>
              </a:rPr>
              <a:t>females make </a:t>
            </a:r>
            <a:r>
              <a:rPr lang="en-US" dirty="0" smtClean="0">
                <a:solidFill>
                  <a:schemeClr val="tx2">
                    <a:lumMod val="60000"/>
                    <a:lumOff val="40000"/>
                  </a:schemeClr>
                </a:solidFill>
                <a:cs typeface="Arial" pitchFamily="34" charset="0"/>
              </a:rPr>
              <a:t>or </a:t>
            </a:r>
            <a:r>
              <a:rPr lang="en-US" dirty="0">
                <a:solidFill>
                  <a:schemeClr val="tx2">
                    <a:lumMod val="60000"/>
                    <a:lumOff val="40000"/>
                  </a:schemeClr>
                </a:solidFill>
                <a:cs typeface="Arial" pitchFamily="34" charset="0"/>
              </a:rPr>
              <a:t>use existing tunnels </a:t>
            </a:r>
            <a:r>
              <a:rPr lang="en-US" dirty="0" smtClean="0">
                <a:solidFill>
                  <a:schemeClr val="tx2">
                    <a:lumMod val="60000"/>
                    <a:lumOff val="40000"/>
                  </a:schemeClr>
                </a:solidFill>
                <a:cs typeface="Arial" pitchFamily="34" charset="0"/>
              </a:rPr>
              <a:t>to lay eggs </a:t>
            </a:r>
            <a:r>
              <a:rPr lang="en-US" dirty="0">
                <a:solidFill>
                  <a:schemeClr val="tx2">
                    <a:lumMod val="60000"/>
                    <a:lumOff val="40000"/>
                  </a:schemeClr>
                </a:solidFill>
                <a:cs typeface="Arial" pitchFamily="34" charset="0"/>
              </a:rPr>
              <a:t>and insert </a:t>
            </a:r>
            <a:r>
              <a:rPr lang="en-US" dirty="0" smtClean="0">
                <a:solidFill>
                  <a:schemeClr val="tx2">
                    <a:lumMod val="60000"/>
                    <a:lumOff val="40000"/>
                  </a:schemeClr>
                </a:solidFill>
                <a:cs typeface="Arial" pitchFamily="34" charset="0"/>
              </a:rPr>
              <a:t>pollen and nectar. There </a:t>
            </a:r>
            <a:r>
              <a:rPr lang="en-US" dirty="0">
                <a:solidFill>
                  <a:schemeClr val="tx2">
                    <a:lumMod val="60000"/>
                    <a:lumOff val="40000"/>
                  </a:schemeClr>
                </a:solidFill>
                <a:cs typeface="Arial" pitchFamily="34" charset="0"/>
              </a:rPr>
              <a:t>may be several generations per year. Adults overwinter in the nests.</a:t>
            </a:r>
            <a:endParaRPr lang="en-US" dirty="0">
              <a:solidFill>
                <a:schemeClr val="tx2">
                  <a:lumMod val="60000"/>
                  <a:lumOff val="40000"/>
                </a:schemeClr>
              </a:solidFill>
            </a:endParaRPr>
          </a:p>
          <a:p>
            <a:pPr fontAlgn="auto">
              <a:spcBef>
                <a:spcPts val="0"/>
              </a:spcBef>
              <a:spcAft>
                <a:spcPts val="1200"/>
              </a:spcAft>
              <a:defRPr/>
            </a:pPr>
            <a:r>
              <a:rPr lang="en-US" i="1" dirty="0" err="1" smtClean="0">
                <a:solidFill>
                  <a:schemeClr val="tx2">
                    <a:lumMod val="60000"/>
                    <a:lumOff val="40000"/>
                  </a:schemeClr>
                </a:solidFill>
              </a:rPr>
              <a:t>Xylocopa</a:t>
            </a:r>
            <a:r>
              <a:rPr lang="en-US" dirty="0" smtClean="0">
                <a:solidFill>
                  <a:schemeClr val="tx2">
                    <a:lumMod val="60000"/>
                    <a:lumOff val="40000"/>
                  </a:schemeClr>
                </a:solidFill>
              </a:rPr>
              <a:t> </a:t>
            </a:r>
            <a:r>
              <a:rPr lang="en-US" dirty="0">
                <a:solidFill>
                  <a:schemeClr val="tx2">
                    <a:lumMod val="60000"/>
                    <a:lumOff val="40000"/>
                  </a:schemeClr>
                </a:solidFill>
              </a:rPr>
              <a:t>species chew nests in wood (including buildings!) and stems of plants. </a:t>
            </a:r>
            <a:r>
              <a:rPr lang="en-US" i="1" dirty="0" err="1">
                <a:solidFill>
                  <a:schemeClr val="tx2">
                    <a:lumMod val="60000"/>
                    <a:lumOff val="40000"/>
                  </a:schemeClr>
                </a:solidFill>
              </a:rPr>
              <a:t>Ceratina</a:t>
            </a:r>
            <a:r>
              <a:rPr lang="en-US" dirty="0">
                <a:solidFill>
                  <a:schemeClr val="tx2">
                    <a:lumMod val="60000"/>
                    <a:lumOff val="40000"/>
                  </a:schemeClr>
                </a:solidFill>
              </a:rPr>
              <a:t> species have smaller </a:t>
            </a:r>
            <a:r>
              <a:rPr lang="en-US" dirty="0" smtClean="0">
                <a:solidFill>
                  <a:schemeClr val="tx2">
                    <a:lumMod val="60000"/>
                    <a:lumOff val="40000"/>
                  </a:schemeClr>
                </a:solidFill>
              </a:rPr>
              <a:t>jaws and  utilize </a:t>
            </a:r>
            <a:r>
              <a:rPr lang="en-US" dirty="0">
                <a:solidFill>
                  <a:schemeClr val="tx2">
                    <a:lumMod val="60000"/>
                    <a:lumOff val="40000"/>
                  </a:schemeClr>
                </a:solidFill>
              </a:rPr>
              <a:t>softer material, such as dead </a:t>
            </a:r>
            <a:r>
              <a:rPr lang="en-US" dirty="0" smtClean="0">
                <a:solidFill>
                  <a:schemeClr val="tx2">
                    <a:lumMod val="60000"/>
                    <a:lumOff val="40000"/>
                  </a:schemeClr>
                </a:solidFill>
              </a:rPr>
              <a:t>wood.</a:t>
            </a:r>
          </a:p>
          <a:p>
            <a:pPr fontAlgn="auto">
              <a:spcBef>
                <a:spcPts val="0"/>
              </a:spcBef>
              <a:spcAft>
                <a:spcPts val="0"/>
              </a:spcAft>
              <a:defRPr/>
            </a:pPr>
            <a:r>
              <a:rPr lang="en-US" dirty="0" smtClean="0">
                <a:solidFill>
                  <a:schemeClr val="tx2">
                    <a:lumMod val="60000"/>
                    <a:lumOff val="40000"/>
                  </a:schemeClr>
                </a:solidFill>
              </a:rPr>
              <a:t>Most species are solitary, but a few species are </a:t>
            </a:r>
            <a:r>
              <a:rPr lang="en-US" dirty="0" err="1">
                <a:solidFill>
                  <a:schemeClr val="tx2">
                    <a:lumMod val="60000"/>
                    <a:lumOff val="40000"/>
                  </a:schemeClr>
                </a:solidFill>
              </a:rPr>
              <a:t>semisocial</a:t>
            </a:r>
            <a:r>
              <a:rPr lang="en-US" dirty="0">
                <a:solidFill>
                  <a:schemeClr val="tx2">
                    <a:lumMod val="60000"/>
                    <a:lumOff val="40000"/>
                  </a:schemeClr>
                </a:solidFill>
              </a:rPr>
              <a:t> (mothers and daughters share </a:t>
            </a:r>
            <a:r>
              <a:rPr lang="en-US" dirty="0" smtClean="0">
                <a:solidFill>
                  <a:schemeClr val="tx2">
                    <a:lumMod val="60000"/>
                    <a:lumOff val="40000"/>
                  </a:schemeClr>
                </a:solidFill>
              </a:rPr>
              <a:t>nests). </a:t>
            </a:r>
            <a:endParaRPr lang="en-US" dirty="0">
              <a:solidFill>
                <a:schemeClr val="tx2">
                  <a:lumMod val="60000"/>
                  <a:lumOff val="40000"/>
                </a:schemeClr>
              </a:solidFill>
            </a:endParaRPr>
          </a:p>
        </p:txBody>
      </p:sp>
      <p:sp>
        <p:nvSpPr>
          <p:cNvPr id="22532" name="Title 12"/>
          <p:cNvSpPr txBox="1">
            <a:spLocks/>
          </p:cNvSpPr>
          <p:nvPr/>
        </p:nvSpPr>
        <p:spPr bwMode="auto">
          <a:xfrm>
            <a:off x="4572000" y="228600"/>
            <a:ext cx="401955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nchor="b">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ts val="600"/>
              </a:spcBef>
              <a:spcAft>
                <a:spcPts val="1200"/>
              </a:spcAft>
            </a:pPr>
            <a:r>
              <a:rPr lang="en-US" sz="2800" b="1">
                <a:solidFill>
                  <a:schemeClr val="bg1"/>
                </a:solidFill>
              </a:rPr>
              <a:t>Carpenter Bees</a:t>
            </a:r>
            <a:br>
              <a:rPr lang="en-US" sz="2800" b="1">
                <a:solidFill>
                  <a:schemeClr val="bg1"/>
                </a:solidFill>
              </a:rPr>
            </a:br>
            <a:r>
              <a:rPr lang="en-US" sz="1200" b="1">
                <a:solidFill>
                  <a:schemeClr val="bg1"/>
                </a:solidFill>
              </a:rPr>
              <a:t/>
            </a:r>
            <a:br>
              <a:rPr lang="en-US" sz="1200" b="1">
                <a:solidFill>
                  <a:schemeClr val="bg1"/>
                </a:solidFill>
              </a:rPr>
            </a:br>
            <a:r>
              <a:rPr lang="en-US" sz="2400" b="1">
                <a:solidFill>
                  <a:schemeClr val="bg1"/>
                </a:solidFill>
              </a:rPr>
              <a:t>Order Hymenoptera</a:t>
            </a:r>
            <a:br>
              <a:rPr lang="en-US" sz="2400" b="1">
                <a:solidFill>
                  <a:schemeClr val="bg1"/>
                </a:solidFill>
              </a:rPr>
            </a:br>
            <a:r>
              <a:rPr lang="en-US" sz="2400" b="1">
                <a:solidFill>
                  <a:schemeClr val="bg1"/>
                </a:solidFill>
              </a:rPr>
              <a:t>Family Apidae</a:t>
            </a:r>
          </a:p>
        </p:txBody>
      </p:sp>
      <p:pic>
        <p:nvPicPr>
          <p:cNvPr id="2" name="CDF84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86D8C045-FBCD-4C14-B9F1-AE8E69892327}" type="slidenum">
              <a:rPr lang="en-US" smtClean="0"/>
              <a:pPr>
                <a:defRPr/>
              </a:pPr>
              <a:t>20</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grpSp>
        <p:nvGrpSpPr>
          <p:cNvPr id="23554" name="Group 3"/>
          <p:cNvGrpSpPr>
            <a:grpSpLocks/>
          </p:cNvGrpSpPr>
          <p:nvPr/>
        </p:nvGrpSpPr>
        <p:grpSpPr bwMode="auto">
          <a:xfrm>
            <a:off x="457200" y="342900"/>
            <a:ext cx="3810000" cy="6172200"/>
            <a:chOff x="381000" y="228600"/>
            <a:chExt cx="3810000" cy="6173319"/>
          </a:xfrm>
        </p:grpSpPr>
        <p:pic>
          <p:nvPicPr>
            <p:cNvPr id="23559" name="Picture 14" descr="http://www.entomology.umn.edu/cues/pollinators/pics/5302082Megachilel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28600"/>
              <a:ext cx="38100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36" descr="http://www.entomology.umn.edu/cues/pollinators/pics/1323038-Osmia-lignarial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429000"/>
              <a:ext cx="38100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Rectangle 6"/>
            <p:cNvSpPr>
              <a:spLocks noChangeArrowheads="1"/>
            </p:cNvSpPr>
            <p:nvPr/>
          </p:nvSpPr>
          <p:spPr bwMode="auto">
            <a:xfrm>
              <a:off x="381000" y="2771775"/>
              <a:ext cx="3810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Leafcutter bee (</a:t>
              </a:r>
              <a:r>
                <a:rPr lang="en-US" sz="1400" i="1"/>
                <a:t>Megachile</a:t>
              </a:r>
              <a:r>
                <a:rPr lang="en-US" sz="1400"/>
                <a:t> sp.) and damage (inset)</a:t>
              </a:r>
              <a:r>
                <a:rPr lang="en-US" sz="800"/>
                <a:t/>
              </a:r>
              <a:br>
                <a:rPr lang="en-US" sz="800"/>
              </a:br>
              <a:r>
                <a:rPr lang="en-US" sz="800"/>
                <a:t>Whitney Cranshaw, Colorado State University, Bugwood.org</a:t>
              </a:r>
            </a:p>
          </p:txBody>
        </p:sp>
        <p:sp>
          <p:nvSpPr>
            <p:cNvPr id="23562" name="Rectangle 10"/>
            <p:cNvSpPr>
              <a:spLocks noChangeArrowheads="1"/>
            </p:cNvSpPr>
            <p:nvPr/>
          </p:nvSpPr>
          <p:spPr bwMode="auto">
            <a:xfrm>
              <a:off x="381000" y="5971032"/>
              <a:ext cx="3810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Blue orchard bee (</a:t>
              </a:r>
              <a:r>
                <a:rPr lang="en-US" sz="1400" i="1"/>
                <a:t>Osmia lignaria</a:t>
              </a:r>
              <a:r>
                <a:rPr lang="en-US" sz="1400"/>
                <a:t>)</a:t>
              </a:r>
              <a:r>
                <a:rPr lang="en-US" sz="800"/>
                <a:t/>
              </a:r>
              <a:br>
                <a:rPr lang="en-US" sz="800"/>
              </a:br>
              <a:r>
                <a:rPr lang="en-US" sz="800"/>
                <a:t>Scott Bauer, USDA Agricultural Research Service, Bugwood.org</a:t>
              </a:r>
            </a:p>
          </p:txBody>
        </p:sp>
      </p:grpSp>
      <p:pic>
        <p:nvPicPr>
          <p:cNvPr id="23555" name="Picture 2" descr="leafcutter bee, Megachile spp.  (Hymenoptera: Megachilidae) - 1326045"/>
          <p:cNvPicPr>
            <a:picLocks noChangeAspect="1" noChangeArrowheads="1"/>
          </p:cNvPicPr>
          <p:nvPr/>
        </p:nvPicPr>
        <p:blipFill>
          <a:blip r:embed="rId8">
            <a:extLst>
              <a:ext uri="{28A0092B-C50C-407E-A947-70E740481C1C}">
                <a14:useLocalDpi xmlns:a14="http://schemas.microsoft.com/office/drawing/2010/main" val="0"/>
              </a:ext>
            </a:extLst>
          </a:blip>
          <a:srcRect l="25777" t="9375" r="24715" b="21815"/>
          <a:stretch>
            <a:fillRect/>
          </a:stretch>
        </p:blipFill>
        <p:spPr bwMode="auto">
          <a:xfrm>
            <a:off x="457200" y="1865313"/>
            <a:ext cx="110013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ubtitle 13"/>
          <p:cNvSpPr txBox="1">
            <a:spLocks/>
          </p:cNvSpPr>
          <p:nvPr/>
        </p:nvSpPr>
        <p:spPr>
          <a:xfrm>
            <a:off x="4572000" y="1828800"/>
            <a:ext cx="4191000" cy="4708525"/>
          </a:xfrm>
          <a:prstGeom prst="rect">
            <a:avLst/>
          </a:prstGeom>
          <a:solidFill>
            <a:srgbClr val="F5F7F9"/>
          </a:solidFill>
          <a:ln w="15875">
            <a:noFill/>
          </a:ln>
        </p:spPr>
        <p:txBody>
          <a:bodyPr>
            <a:sp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fontAlgn="auto">
              <a:spcBef>
                <a:spcPts val="0"/>
              </a:spcBef>
              <a:spcAft>
                <a:spcPts val="1200"/>
              </a:spcAft>
              <a:defRPr/>
            </a:pPr>
            <a:r>
              <a:rPr lang="en-US" dirty="0">
                <a:solidFill>
                  <a:schemeClr val="tx2">
                    <a:lumMod val="60000"/>
                    <a:lumOff val="40000"/>
                  </a:schemeClr>
                </a:solidFill>
              </a:rPr>
              <a:t>These </a:t>
            </a:r>
            <a:r>
              <a:rPr lang="en-US" dirty="0" smtClean="0">
                <a:solidFill>
                  <a:schemeClr val="tx2">
                    <a:lumMod val="60000"/>
                    <a:lumOff val="40000"/>
                  </a:schemeClr>
                </a:solidFill>
              </a:rPr>
              <a:t>solitary bees range from 3 </a:t>
            </a:r>
            <a:r>
              <a:rPr lang="en-US" dirty="0">
                <a:solidFill>
                  <a:schemeClr val="tx2">
                    <a:lumMod val="60000"/>
                    <a:lumOff val="40000"/>
                  </a:schemeClr>
                </a:solidFill>
              </a:rPr>
              <a:t>to 20 </a:t>
            </a:r>
            <a:r>
              <a:rPr lang="en-US" dirty="0" smtClean="0">
                <a:solidFill>
                  <a:schemeClr val="tx2">
                    <a:lumMod val="60000"/>
                    <a:lumOff val="40000"/>
                  </a:schemeClr>
                </a:solidFill>
              </a:rPr>
              <a:t>mm. Females collect pollen on scopae </a:t>
            </a:r>
            <a:r>
              <a:rPr lang="en-US" dirty="0">
                <a:solidFill>
                  <a:schemeClr val="tx2">
                    <a:lumMod val="60000"/>
                    <a:lumOff val="40000"/>
                  </a:schemeClr>
                </a:solidFill>
              </a:rPr>
              <a:t>on the underside of the </a:t>
            </a:r>
            <a:r>
              <a:rPr lang="en-US" dirty="0" smtClean="0">
                <a:solidFill>
                  <a:schemeClr val="tx2">
                    <a:lumMod val="60000"/>
                    <a:lumOff val="40000"/>
                  </a:schemeClr>
                </a:solidFill>
              </a:rPr>
              <a:t>abdomen.</a:t>
            </a:r>
          </a:p>
          <a:p>
            <a:pPr fontAlgn="auto">
              <a:spcBef>
                <a:spcPts val="0"/>
              </a:spcBef>
              <a:spcAft>
                <a:spcPts val="1200"/>
              </a:spcAft>
              <a:defRPr/>
            </a:pPr>
            <a:r>
              <a:rPr lang="en-US" dirty="0" smtClean="0">
                <a:solidFill>
                  <a:schemeClr val="tx2">
                    <a:lumMod val="60000"/>
                    <a:lumOff val="40000"/>
                  </a:schemeClr>
                </a:solidFill>
              </a:rPr>
              <a:t>Females usually </a:t>
            </a:r>
            <a:r>
              <a:rPr lang="en-US" dirty="0">
                <a:solidFill>
                  <a:schemeClr val="tx2">
                    <a:lumMod val="60000"/>
                    <a:lumOff val="40000"/>
                  </a:schemeClr>
                </a:solidFill>
              </a:rPr>
              <a:t>nest in cavities (crevices, beetle tunnels in dead trees, etc</a:t>
            </a:r>
            <a:r>
              <a:rPr lang="en-US" dirty="0" smtClean="0">
                <a:solidFill>
                  <a:schemeClr val="tx2">
                    <a:lumMod val="60000"/>
                    <a:lumOff val="40000"/>
                  </a:schemeClr>
                </a:solidFill>
              </a:rPr>
              <a:t>.), where they </a:t>
            </a:r>
            <a:r>
              <a:rPr lang="en-US" dirty="0" smtClean="0">
                <a:solidFill>
                  <a:schemeClr val="tx2">
                    <a:lumMod val="60000"/>
                    <a:lumOff val="40000"/>
                  </a:schemeClr>
                </a:solidFill>
                <a:cs typeface="Arial" pitchFamily="34" charset="0"/>
              </a:rPr>
              <a:t>deposit eggs </a:t>
            </a:r>
            <a:r>
              <a:rPr lang="en-US" dirty="0">
                <a:solidFill>
                  <a:schemeClr val="tx2">
                    <a:lumMod val="60000"/>
                    <a:lumOff val="40000"/>
                  </a:schemeClr>
                </a:solidFill>
                <a:cs typeface="Arial" pitchFamily="34" charset="0"/>
              </a:rPr>
              <a:t>and provision </a:t>
            </a:r>
            <a:r>
              <a:rPr lang="en-US" dirty="0" smtClean="0">
                <a:solidFill>
                  <a:schemeClr val="tx2">
                    <a:lumMod val="60000"/>
                    <a:lumOff val="40000"/>
                  </a:schemeClr>
                </a:solidFill>
                <a:cs typeface="Arial" pitchFamily="34" charset="0"/>
              </a:rPr>
              <a:t>cells </a:t>
            </a:r>
            <a:r>
              <a:rPr lang="en-US" dirty="0">
                <a:solidFill>
                  <a:schemeClr val="tx2">
                    <a:lumMod val="60000"/>
                    <a:lumOff val="40000"/>
                  </a:schemeClr>
                </a:solidFill>
                <a:cs typeface="Arial" pitchFamily="34" charset="0"/>
              </a:rPr>
              <a:t>with </a:t>
            </a:r>
            <a:r>
              <a:rPr lang="en-US" dirty="0" smtClean="0">
                <a:solidFill>
                  <a:schemeClr val="tx2">
                    <a:lumMod val="60000"/>
                    <a:lumOff val="40000"/>
                  </a:schemeClr>
                </a:solidFill>
                <a:cs typeface="Arial" pitchFamily="34" charset="0"/>
              </a:rPr>
              <a:t>pollen and nectar </a:t>
            </a:r>
            <a:r>
              <a:rPr lang="en-US" dirty="0">
                <a:solidFill>
                  <a:schemeClr val="tx2">
                    <a:lumMod val="60000"/>
                    <a:lumOff val="40000"/>
                  </a:schemeClr>
                </a:solidFill>
                <a:cs typeface="Arial" pitchFamily="34" charset="0"/>
              </a:rPr>
              <a:t>before sealing </a:t>
            </a:r>
            <a:r>
              <a:rPr lang="en-US" dirty="0" smtClean="0">
                <a:solidFill>
                  <a:schemeClr val="tx2">
                    <a:lumMod val="60000"/>
                    <a:lumOff val="40000"/>
                  </a:schemeClr>
                </a:solidFill>
                <a:cs typeface="Arial" pitchFamily="34" charset="0"/>
              </a:rPr>
              <a:t>each cell. </a:t>
            </a:r>
            <a:r>
              <a:rPr lang="en-US" dirty="0">
                <a:solidFill>
                  <a:schemeClr val="tx2">
                    <a:lumMod val="60000"/>
                    <a:lumOff val="40000"/>
                  </a:schemeClr>
                </a:solidFill>
                <a:cs typeface="Arial" pitchFamily="34" charset="0"/>
              </a:rPr>
              <a:t>Larvae feed </a:t>
            </a:r>
            <a:r>
              <a:rPr lang="en-US" dirty="0" smtClean="0">
                <a:solidFill>
                  <a:schemeClr val="tx2">
                    <a:lumMod val="60000"/>
                    <a:lumOff val="40000"/>
                  </a:schemeClr>
                </a:solidFill>
                <a:cs typeface="Arial" pitchFamily="34" charset="0"/>
              </a:rPr>
              <a:t>and </a:t>
            </a:r>
            <a:r>
              <a:rPr lang="en-US" dirty="0">
                <a:solidFill>
                  <a:schemeClr val="tx2">
                    <a:lumMod val="60000"/>
                    <a:lumOff val="40000"/>
                  </a:schemeClr>
                </a:solidFill>
                <a:cs typeface="Arial" pitchFamily="34" charset="0"/>
              </a:rPr>
              <a:t>develop in the cells.</a:t>
            </a:r>
          </a:p>
          <a:p>
            <a:pPr fontAlgn="auto">
              <a:spcBef>
                <a:spcPts val="0"/>
              </a:spcBef>
              <a:spcAft>
                <a:spcPts val="1200"/>
              </a:spcAft>
              <a:defRPr/>
            </a:pPr>
            <a:r>
              <a:rPr lang="en-US" dirty="0" smtClean="0">
                <a:solidFill>
                  <a:schemeClr val="tx2">
                    <a:lumMod val="60000"/>
                    <a:lumOff val="40000"/>
                  </a:schemeClr>
                </a:solidFill>
              </a:rPr>
              <a:t>Leafcutter </a:t>
            </a:r>
            <a:r>
              <a:rPr lang="en-US" dirty="0">
                <a:solidFill>
                  <a:schemeClr val="tx2">
                    <a:lumMod val="60000"/>
                    <a:lumOff val="40000"/>
                  </a:schemeClr>
                </a:solidFill>
              </a:rPr>
              <a:t>bees (</a:t>
            </a:r>
            <a:r>
              <a:rPr lang="en-US" i="1" dirty="0" err="1">
                <a:solidFill>
                  <a:schemeClr val="tx2">
                    <a:lumMod val="60000"/>
                    <a:lumOff val="40000"/>
                  </a:schemeClr>
                </a:solidFill>
              </a:rPr>
              <a:t>Megachile</a:t>
            </a:r>
            <a:r>
              <a:rPr lang="en-US" i="1" dirty="0">
                <a:solidFill>
                  <a:schemeClr val="tx2">
                    <a:lumMod val="60000"/>
                    <a:lumOff val="40000"/>
                  </a:schemeClr>
                </a:solidFill>
              </a:rPr>
              <a:t> </a:t>
            </a:r>
            <a:r>
              <a:rPr lang="en-US" dirty="0">
                <a:solidFill>
                  <a:schemeClr val="tx2">
                    <a:lumMod val="60000"/>
                    <a:lumOff val="40000"/>
                  </a:schemeClr>
                </a:solidFill>
              </a:rPr>
              <a:t>spp.) cut sections of leaves and flowers to </a:t>
            </a:r>
            <a:r>
              <a:rPr lang="en-US" dirty="0" smtClean="0">
                <a:solidFill>
                  <a:schemeClr val="tx2">
                    <a:lumMod val="60000"/>
                    <a:lumOff val="40000"/>
                  </a:schemeClr>
                </a:solidFill>
              </a:rPr>
              <a:t>line brood </a:t>
            </a:r>
            <a:r>
              <a:rPr lang="en-US" dirty="0">
                <a:solidFill>
                  <a:schemeClr val="tx2">
                    <a:lumMod val="60000"/>
                    <a:lumOff val="40000"/>
                  </a:schemeClr>
                </a:solidFill>
              </a:rPr>
              <a:t>cells, while mason bees (</a:t>
            </a:r>
            <a:r>
              <a:rPr lang="en-US" i="1" dirty="0" err="1">
                <a:solidFill>
                  <a:schemeClr val="tx2">
                    <a:lumMod val="60000"/>
                    <a:lumOff val="40000"/>
                  </a:schemeClr>
                </a:solidFill>
              </a:rPr>
              <a:t>Osmia</a:t>
            </a:r>
            <a:r>
              <a:rPr lang="en-US" dirty="0">
                <a:solidFill>
                  <a:schemeClr val="tx2">
                    <a:lumMod val="60000"/>
                    <a:lumOff val="40000"/>
                  </a:schemeClr>
                </a:solidFill>
              </a:rPr>
              <a:t> spp.) use mud. Other species use </a:t>
            </a:r>
            <a:r>
              <a:rPr lang="en-US" dirty="0" smtClean="0">
                <a:solidFill>
                  <a:schemeClr val="tx2">
                    <a:lumMod val="60000"/>
                    <a:lumOff val="40000"/>
                  </a:schemeClr>
                </a:solidFill>
              </a:rPr>
              <a:t>pebbles, wood, plant hairs, or other materials. </a:t>
            </a:r>
            <a:endParaRPr lang="en-US" dirty="0">
              <a:solidFill>
                <a:schemeClr val="tx2">
                  <a:lumMod val="60000"/>
                  <a:lumOff val="40000"/>
                </a:schemeClr>
              </a:solidFill>
            </a:endParaRPr>
          </a:p>
          <a:p>
            <a:pPr fontAlgn="auto">
              <a:spcBef>
                <a:spcPts val="0"/>
              </a:spcBef>
              <a:spcAft>
                <a:spcPts val="1200"/>
              </a:spcAft>
              <a:defRPr/>
            </a:pPr>
            <a:r>
              <a:rPr lang="en-US" dirty="0">
                <a:solidFill>
                  <a:schemeClr val="tx2">
                    <a:lumMod val="60000"/>
                    <a:lumOff val="40000"/>
                  </a:schemeClr>
                </a:solidFill>
              </a:rPr>
              <a:t>T</a:t>
            </a:r>
            <a:r>
              <a:rPr lang="en-US" dirty="0" smtClean="0">
                <a:solidFill>
                  <a:schemeClr val="tx2">
                    <a:lumMod val="60000"/>
                    <a:lumOff val="40000"/>
                  </a:schemeClr>
                </a:solidFill>
              </a:rPr>
              <a:t>he </a:t>
            </a:r>
            <a:r>
              <a:rPr lang="en-US" dirty="0">
                <a:solidFill>
                  <a:schemeClr val="tx2">
                    <a:lumMod val="60000"/>
                    <a:lumOff val="40000"/>
                  </a:schemeClr>
                </a:solidFill>
              </a:rPr>
              <a:t>blue orchard </a:t>
            </a:r>
            <a:r>
              <a:rPr lang="en-US" dirty="0" smtClean="0">
                <a:solidFill>
                  <a:schemeClr val="tx2">
                    <a:lumMod val="60000"/>
                    <a:lumOff val="40000"/>
                  </a:schemeClr>
                </a:solidFill>
              </a:rPr>
              <a:t>bee (</a:t>
            </a:r>
            <a:r>
              <a:rPr lang="en-US" i="1" dirty="0" smtClean="0">
                <a:solidFill>
                  <a:schemeClr val="tx2">
                    <a:lumMod val="60000"/>
                    <a:lumOff val="40000"/>
                  </a:schemeClr>
                </a:solidFill>
              </a:rPr>
              <a:t>Osmia lignaria</a:t>
            </a:r>
            <a:r>
              <a:rPr lang="en-US" dirty="0" smtClean="0">
                <a:solidFill>
                  <a:schemeClr val="tx2">
                    <a:lumMod val="60000"/>
                    <a:lumOff val="40000"/>
                  </a:schemeClr>
                </a:solidFill>
              </a:rPr>
              <a:t>) is </a:t>
            </a:r>
            <a:r>
              <a:rPr lang="en-US" dirty="0">
                <a:solidFill>
                  <a:schemeClr val="tx2">
                    <a:lumMod val="60000"/>
                    <a:lumOff val="40000"/>
                  </a:schemeClr>
                </a:solidFill>
              </a:rPr>
              <a:t>an important pome fruit pollinator.</a:t>
            </a:r>
          </a:p>
        </p:txBody>
      </p:sp>
      <p:sp>
        <p:nvSpPr>
          <p:cNvPr id="23557" name="Title 12"/>
          <p:cNvSpPr txBox="1">
            <a:spLocks/>
          </p:cNvSpPr>
          <p:nvPr/>
        </p:nvSpPr>
        <p:spPr bwMode="auto">
          <a:xfrm>
            <a:off x="4572000" y="227013"/>
            <a:ext cx="409575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nchor="b">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ts val="600"/>
              </a:spcBef>
              <a:spcAft>
                <a:spcPts val="1200"/>
              </a:spcAft>
            </a:pPr>
            <a:r>
              <a:rPr lang="en-US" sz="2800" b="1">
                <a:solidFill>
                  <a:schemeClr val="bg1"/>
                </a:solidFill>
              </a:rPr>
              <a:t>Leafcutter &amp; Mason Bees</a:t>
            </a:r>
            <a:r>
              <a:rPr lang="en-US" sz="800" b="1">
                <a:solidFill>
                  <a:schemeClr val="bg1"/>
                </a:solidFill>
              </a:rPr>
              <a:t/>
            </a:r>
            <a:br>
              <a:rPr lang="en-US" sz="800" b="1">
                <a:solidFill>
                  <a:schemeClr val="bg1"/>
                </a:solidFill>
              </a:rPr>
            </a:br>
            <a:r>
              <a:rPr lang="en-US" sz="1200" b="1">
                <a:solidFill>
                  <a:schemeClr val="bg1"/>
                </a:solidFill>
              </a:rPr>
              <a:t/>
            </a:r>
            <a:br>
              <a:rPr lang="en-US" sz="1200" b="1">
                <a:solidFill>
                  <a:schemeClr val="bg1"/>
                </a:solidFill>
              </a:rPr>
            </a:br>
            <a:r>
              <a:rPr lang="en-US" sz="2400" b="1">
                <a:solidFill>
                  <a:schemeClr val="bg1"/>
                </a:solidFill>
              </a:rPr>
              <a:t>Order Hymenoptera</a:t>
            </a:r>
            <a:br>
              <a:rPr lang="en-US" sz="2400" b="1">
                <a:solidFill>
                  <a:schemeClr val="bg1"/>
                </a:solidFill>
              </a:rPr>
            </a:br>
            <a:r>
              <a:rPr lang="en-US" sz="2400" b="1">
                <a:solidFill>
                  <a:schemeClr val="bg1"/>
                </a:solidFill>
              </a:rPr>
              <a:t>Family Megachilidae</a:t>
            </a:r>
          </a:p>
        </p:txBody>
      </p:sp>
      <p:pic>
        <p:nvPicPr>
          <p:cNvPr id="2" name="10346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86D8C045-FBCD-4C14-B9F1-AE8E69892327}" type="slidenum">
              <a:rPr lang="en-US" smtClean="0"/>
              <a:pPr>
                <a:defRPr/>
              </a:pPr>
              <a:t>21</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grpSp>
        <p:nvGrpSpPr>
          <p:cNvPr id="24578" name="Group 1"/>
          <p:cNvGrpSpPr>
            <a:grpSpLocks/>
          </p:cNvGrpSpPr>
          <p:nvPr/>
        </p:nvGrpSpPr>
        <p:grpSpPr bwMode="auto">
          <a:xfrm>
            <a:off x="457200" y="347663"/>
            <a:ext cx="3810000" cy="6164262"/>
            <a:chOff x="380998" y="228600"/>
            <a:chExt cx="3810003" cy="6164175"/>
          </a:xfrm>
        </p:grpSpPr>
        <p:pic>
          <p:nvPicPr>
            <p:cNvPr id="24582" name="Picture 5" descr="http://www.insectimages.org/images/768x512/1476006.jpg"/>
            <p:cNvPicPr>
              <a:picLocks noChangeAspect="1" noChangeArrowheads="1"/>
            </p:cNvPicPr>
            <p:nvPr/>
          </p:nvPicPr>
          <p:blipFill>
            <a:blip r:embed="rId6">
              <a:extLst>
                <a:ext uri="{28A0092B-C50C-407E-A947-70E740481C1C}">
                  <a14:useLocalDpi xmlns:a14="http://schemas.microsoft.com/office/drawing/2010/main" val="0"/>
                </a:ext>
              </a:extLst>
            </a:blip>
            <a:srcRect l="28223" t="17691" r="6145" b="17691"/>
            <a:stretch>
              <a:fillRect/>
            </a:stretch>
          </p:blipFill>
          <p:spPr bwMode="auto">
            <a:xfrm>
              <a:off x="380999" y="3429000"/>
              <a:ext cx="3810002"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2" descr="http://upload.wikimedia.org/wikipedia/commons/2/21/Megachile_rotundata.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l="20950" t="14346" r="20950" b="33969"/>
            <a:stretch>
              <a:fillRect/>
            </a:stretch>
          </p:blipFill>
          <p:spPr bwMode="auto">
            <a:xfrm>
              <a:off x="380999" y="228600"/>
              <a:ext cx="3810001"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6"/>
            <p:cNvSpPr>
              <a:spLocks noChangeArrowheads="1"/>
            </p:cNvSpPr>
            <p:nvPr/>
          </p:nvSpPr>
          <p:spPr bwMode="auto">
            <a:xfrm>
              <a:off x="380999" y="2771775"/>
              <a:ext cx="381000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Leafcutter bee (</a:t>
              </a:r>
              <a:r>
                <a:rPr lang="en-US" sz="1400" i="1"/>
                <a:t>Megachile rotundata</a:t>
              </a:r>
              <a:r>
                <a:rPr lang="en-US" sz="1400"/>
                <a:t>)</a:t>
              </a:r>
              <a:br>
                <a:rPr lang="en-US" sz="1400"/>
              </a:br>
              <a:r>
                <a:rPr lang="en-US" sz="800"/>
                <a:t>Jodelet / Lépinay (Own work) [CC-BY-SA-2.0-fr (http://creativecommons.org/licenses/by-sa/2.0/fr/deed.en)], via Wikimedia Commons</a:t>
              </a:r>
            </a:p>
          </p:txBody>
        </p:sp>
        <p:sp>
          <p:nvSpPr>
            <p:cNvPr id="24585" name="Rectangle 10"/>
            <p:cNvSpPr>
              <a:spLocks noChangeArrowheads="1"/>
            </p:cNvSpPr>
            <p:nvPr/>
          </p:nvSpPr>
          <p:spPr bwMode="auto">
            <a:xfrm>
              <a:off x="380998" y="5961888"/>
              <a:ext cx="381000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Pupae in cells</a:t>
              </a:r>
              <a:r>
                <a:rPr lang="en-US" sz="800"/>
                <a:t/>
              </a:r>
              <a:br>
                <a:rPr lang="en-US" sz="800"/>
              </a:br>
              <a:r>
                <a:rPr lang="en-US" sz="800"/>
                <a:t>Howard Ensign Evans, Colorado State University, Bugwood.org</a:t>
              </a:r>
            </a:p>
          </p:txBody>
        </p:sp>
      </p:grpSp>
      <p:sp>
        <p:nvSpPr>
          <p:cNvPr id="17" name="Subtitle 13"/>
          <p:cNvSpPr txBox="1">
            <a:spLocks/>
          </p:cNvSpPr>
          <p:nvPr/>
        </p:nvSpPr>
        <p:spPr>
          <a:xfrm>
            <a:off x="4572000" y="1285875"/>
            <a:ext cx="4191000" cy="4862513"/>
          </a:xfrm>
          <a:prstGeom prst="rect">
            <a:avLst/>
          </a:prstGeom>
          <a:solidFill>
            <a:srgbClr val="F5F7F9"/>
          </a:solidFill>
          <a:ln w="15875">
            <a:noFill/>
          </a:ln>
        </p:spPr>
        <p:txBody>
          <a:bodyPr>
            <a:sp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fontAlgn="auto">
              <a:spcBef>
                <a:spcPts val="0"/>
              </a:spcBef>
              <a:spcAft>
                <a:spcPts val="1200"/>
              </a:spcAft>
              <a:defRPr/>
            </a:pPr>
            <a:r>
              <a:rPr lang="en-US" dirty="0">
                <a:solidFill>
                  <a:schemeClr val="tx2">
                    <a:lumMod val="60000"/>
                    <a:lumOff val="40000"/>
                  </a:schemeClr>
                </a:solidFill>
              </a:rPr>
              <a:t>Most species nest in above-ground cavities (beetle tunnels in snags, crevices in rocks, etc.) but a few species nest in the ground.</a:t>
            </a:r>
          </a:p>
          <a:p>
            <a:pPr fontAlgn="auto">
              <a:spcBef>
                <a:spcPts val="0"/>
              </a:spcBef>
              <a:spcAft>
                <a:spcPts val="1200"/>
              </a:spcAft>
              <a:defRPr/>
            </a:pPr>
            <a:r>
              <a:rPr lang="en-US" dirty="0">
                <a:solidFill>
                  <a:schemeClr val="tx2">
                    <a:lumMod val="60000"/>
                    <a:lumOff val="40000"/>
                  </a:schemeClr>
                </a:solidFill>
              </a:rPr>
              <a:t>The female cuts pieces of leaves and flower petals to line and divide cells in the nest</a:t>
            </a:r>
            <a:r>
              <a:rPr lang="en-US" dirty="0" smtClean="0">
                <a:solidFill>
                  <a:schemeClr val="tx2">
                    <a:lumMod val="60000"/>
                    <a:lumOff val="40000"/>
                  </a:schemeClr>
                </a:solidFill>
              </a:rPr>
              <a:t>.</a:t>
            </a:r>
          </a:p>
          <a:p>
            <a:pPr fontAlgn="auto">
              <a:spcBef>
                <a:spcPts val="0"/>
              </a:spcBef>
              <a:spcAft>
                <a:spcPts val="1200"/>
              </a:spcAft>
              <a:defRPr/>
            </a:pPr>
            <a:r>
              <a:rPr lang="en-US" dirty="0">
                <a:solidFill>
                  <a:schemeClr val="tx2">
                    <a:lumMod val="60000"/>
                    <a:lumOff val="40000"/>
                  </a:schemeClr>
                </a:solidFill>
              </a:rPr>
              <a:t>Like other solitary bees, she provisions each cell with nectar and pollen before laying an egg and sealing the cell.</a:t>
            </a:r>
          </a:p>
          <a:p>
            <a:pPr fontAlgn="auto">
              <a:spcBef>
                <a:spcPts val="0"/>
              </a:spcBef>
              <a:spcAft>
                <a:spcPts val="1200"/>
              </a:spcAft>
              <a:defRPr/>
            </a:pPr>
            <a:r>
              <a:rPr lang="en-US" dirty="0">
                <a:solidFill>
                  <a:schemeClr val="tx2">
                    <a:lumMod val="60000"/>
                    <a:lumOff val="40000"/>
                  </a:schemeClr>
                </a:solidFill>
              </a:rPr>
              <a:t>After feeding, the offspring overwinter in the cells as </a:t>
            </a:r>
            <a:r>
              <a:rPr lang="en-US" dirty="0" err="1">
                <a:solidFill>
                  <a:schemeClr val="tx2">
                    <a:lumMod val="60000"/>
                    <a:lumOff val="40000"/>
                  </a:schemeClr>
                </a:solidFill>
              </a:rPr>
              <a:t>prepupae</a:t>
            </a:r>
            <a:r>
              <a:rPr lang="en-US" dirty="0">
                <a:solidFill>
                  <a:schemeClr val="tx2">
                    <a:lumMod val="60000"/>
                    <a:lumOff val="40000"/>
                  </a:schemeClr>
                </a:solidFill>
              </a:rPr>
              <a:t> (mature larvae) or new adults.</a:t>
            </a:r>
          </a:p>
          <a:p>
            <a:pPr fontAlgn="auto">
              <a:spcBef>
                <a:spcPts val="0"/>
              </a:spcBef>
              <a:spcAft>
                <a:spcPts val="1200"/>
              </a:spcAft>
              <a:defRPr/>
            </a:pPr>
            <a:r>
              <a:rPr lang="en-US" dirty="0">
                <a:solidFill>
                  <a:schemeClr val="tx2">
                    <a:lumMod val="60000"/>
                    <a:lumOff val="40000"/>
                  </a:schemeClr>
                </a:solidFill>
              </a:rPr>
              <a:t>Damage caused by adult female leafcutter bees is aesthetic and does not cause significant plant injury</a:t>
            </a:r>
            <a:r>
              <a:rPr lang="en-US" dirty="0" smtClean="0">
                <a:solidFill>
                  <a:schemeClr val="tx2">
                    <a:lumMod val="60000"/>
                    <a:lumOff val="40000"/>
                  </a:schemeClr>
                </a:solidFill>
              </a:rPr>
              <a:t>.</a:t>
            </a:r>
            <a:endParaRPr lang="en-US" dirty="0">
              <a:solidFill>
                <a:schemeClr val="tx2">
                  <a:lumMod val="60000"/>
                  <a:lumOff val="40000"/>
                </a:schemeClr>
              </a:solidFill>
            </a:endParaRPr>
          </a:p>
        </p:txBody>
      </p:sp>
      <p:sp>
        <p:nvSpPr>
          <p:cNvPr id="24580" name="Title 12"/>
          <p:cNvSpPr txBox="1">
            <a:spLocks/>
          </p:cNvSpPr>
          <p:nvPr/>
        </p:nvSpPr>
        <p:spPr bwMode="auto">
          <a:xfrm>
            <a:off x="4572000" y="609600"/>
            <a:ext cx="4095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nchor="b">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ts val="600"/>
              </a:spcBef>
              <a:spcAft>
                <a:spcPts val="1200"/>
              </a:spcAft>
            </a:pPr>
            <a:r>
              <a:rPr lang="en-US" sz="2800" b="1">
                <a:solidFill>
                  <a:schemeClr val="bg1"/>
                </a:solidFill>
              </a:rPr>
              <a:t>Leafcutter Bees</a:t>
            </a:r>
            <a:endParaRPr lang="en-US" sz="2400" b="1">
              <a:solidFill>
                <a:schemeClr val="bg1"/>
              </a:solidFill>
            </a:endParaRPr>
          </a:p>
        </p:txBody>
      </p:sp>
      <p:pic>
        <p:nvPicPr>
          <p:cNvPr id="2" name="014C6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86D8C045-FBCD-4C14-B9F1-AE8E69892327}" type="slidenum">
              <a:rPr lang="en-US" smtClean="0"/>
              <a:pPr>
                <a:defRPr/>
              </a:pPr>
              <a:t>22</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602" name="Title 12"/>
          <p:cNvSpPr>
            <a:spLocks noGrp="1"/>
          </p:cNvSpPr>
          <p:nvPr>
            <p:ph type="ctrTitle" idx="4294967295"/>
          </p:nvPr>
        </p:nvSpPr>
        <p:spPr bwMode="auto">
          <a:xfrm>
            <a:off x="4572000" y="609600"/>
            <a:ext cx="3313113" cy="1446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spAutoFit/>
          </a:bodyPr>
          <a:lstStyle/>
          <a:p>
            <a:pPr eaLnBrk="1" hangingPunct="1"/>
            <a:r>
              <a:rPr lang="en-US" sz="2800" smtClean="0">
                <a:ln>
                  <a:noFill/>
                </a:ln>
                <a:effectLst/>
              </a:rPr>
              <a:t>Mining Bees</a:t>
            </a:r>
            <a:r>
              <a:rPr lang="en-US" sz="1200" smtClean="0">
                <a:ln>
                  <a:noFill/>
                </a:ln>
                <a:effectLst/>
              </a:rPr>
              <a:t/>
            </a:r>
            <a:br>
              <a:rPr lang="en-US" sz="1200" smtClean="0">
                <a:ln>
                  <a:noFill/>
                </a:ln>
                <a:effectLst/>
              </a:rPr>
            </a:br>
            <a:r>
              <a:rPr lang="en-US" sz="1200" smtClean="0">
                <a:ln>
                  <a:noFill/>
                </a:ln>
                <a:effectLst/>
              </a:rPr>
              <a:t/>
            </a:r>
            <a:br>
              <a:rPr lang="en-US" sz="1200" smtClean="0">
                <a:ln>
                  <a:noFill/>
                </a:ln>
                <a:effectLst/>
              </a:rPr>
            </a:br>
            <a:r>
              <a:rPr lang="en-US" sz="2400" smtClean="0">
                <a:ln>
                  <a:noFill/>
                </a:ln>
                <a:effectLst/>
              </a:rPr>
              <a:t>Order Hymenoptera</a:t>
            </a:r>
            <a:br>
              <a:rPr lang="en-US" sz="2400" smtClean="0">
                <a:ln>
                  <a:noFill/>
                </a:ln>
                <a:effectLst/>
              </a:rPr>
            </a:br>
            <a:r>
              <a:rPr lang="en-US" sz="2400" smtClean="0">
                <a:ln>
                  <a:noFill/>
                </a:ln>
                <a:effectLst/>
              </a:rPr>
              <a:t>Family Apidae</a:t>
            </a:r>
          </a:p>
        </p:txBody>
      </p:sp>
      <p:grpSp>
        <p:nvGrpSpPr>
          <p:cNvPr id="25603" name="Group 1"/>
          <p:cNvGrpSpPr>
            <a:grpSpLocks/>
          </p:cNvGrpSpPr>
          <p:nvPr/>
        </p:nvGrpSpPr>
        <p:grpSpPr bwMode="auto">
          <a:xfrm>
            <a:off x="450850" y="344488"/>
            <a:ext cx="3816350" cy="6169025"/>
            <a:chOff x="381000" y="228600"/>
            <a:chExt cx="3816096" cy="6170295"/>
          </a:xfrm>
        </p:grpSpPr>
        <p:pic>
          <p:nvPicPr>
            <p:cNvPr id="25606" name="Picture 32" descr="http://www.entomology.umn.edu/cues/pollinators/pics/5376015l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048" y="228600"/>
              <a:ext cx="381000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29"/>
            <p:cNvPicPr>
              <a:picLocks noChangeAspect="1" noChangeArrowheads="1"/>
            </p:cNvPicPr>
            <p:nvPr/>
          </p:nvPicPr>
          <p:blipFill>
            <a:blip r:embed="rId6">
              <a:extLst>
                <a:ext uri="{28A0092B-C50C-407E-A947-70E740481C1C}">
                  <a14:useLocalDpi xmlns:a14="http://schemas.microsoft.com/office/drawing/2010/main" val="0"/>
                </a:ext>
              </a:extLst>
            </a:blip>
            <a:srcRect t="4314" r="3258" b="5093"/>
            <a:stretch>
              <a:fillRect/>
            </a:stretch>
          </p:blipFill>
          <p:spPr bwMode="auto">
            <a:xfrm>
              <a:off x="384048" y="3429000"/>
              <a:ext cx="3813048"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Rectangle 10"/>
            <p:cNvSpPr>
              <a:spLocks noChangeArrowheads="1"/>
            </p:cNvSpPr>
            <p:nvPr/>
          </p:nvSpPr>
          <p:spPr bwMode="auto">
            <a:xfrm>
              <a:off x="381000" y="2771775"/>
              <a:ext cx="3810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solidFill>
                    <a:srgbClr val="000000"/>
                  </a:solidFill>
                </a:rPr>
                <a:t>Mining bee</a:t>
              </a:r>
              <a:r>
                <a:rPr lang="en-US" sz="800">
                  <a:solidFill>
                    <a:srgbClr val="000000"/>
                  </a:solidFill>
                </a:rPr>
                <a:t/>
              </a:r>
              <a:br>
                <a:rPr lang="en-US" sz="800">
                  <a:solidFill>
                    <a:srgbClr val="000000"/>
                  </a:solidFill>
                </a:rPr>
              </a:br>
              <a:r>
                <a:rPr lang="en-US" sz="800">
                  <a:solidFill>
                    <a:srgbClr val="000000"/>
                  </a:solidFill>
                </a:rPr>
                <a:t>David Cappaert, Michigan State University, Bugwood.org</a:t>
              </a:r>
            </a:p>
          </p:txBody>
        </p:sp>
        <p:sp>
          <p:nvSpPr>
            <p:cNvPr id="25609" name="Rectangle 11"/>
            <p:cNvSpPr>
              <a:spLocks noChangeArrowheads="1"/>
            </p:cNvSpPr>
            <p:nvPr/>
          </p:nvSpPr>
          <p:spPr bwMode="auto">
            <a:xfrm>
              <a:off x="381000" y="5968008"/>
              <a:ext cx="3810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i="1"/>
                <a:t>Andrena</a:t>
              </a:r>
              <a:r>
                <a:rPr lang="en-US" sz="1400"/>
                <a:t> sp. female digging burrow</a:t>
              </a:r>
              <a:br>
                <a:rPr lang="en-US" sz="1400"/>
              </a:br>
              <a:r>
                <a:rPr lang="en-US" sz="800"/>
                <a:t>Whitney Cranshaw, Colorado State University, Bugwood.org</a:t>
              </a:r>
            </a:p>
          </p:txBody>
        </p:sp>
      </p:grpSp>
      <p:sp>
        <p:nvSpPr>
          <p:cNvPr id="9" name="Subtitle 13"/>
          <p:cNvSpPr txBox="1">
            <a:spLocks/>
          </p:cNvSpPr>
          <p:nvPr/>
        </p:nvSpPr>
        <p:spPr>
          <a:xfrm>
            <a:off x="4572000" y="2209800"/>
            <a:ext cx="4191000" cy="3446463"/>
          </a:xfrm>
          <a:prstGeom prst="rect">
            <a:avLst/>
          </a:prstGeom>
          <a:solidFill>
            <a:srgbClr val="F5F7F9"/>
          </a:solidFill>
          <a:ln w="15875">
            <a:noFill/>
          </a:ln>
        </p:spPr>
        <p:txBody>
          <a:bodyPr>
            <a:sp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fontAlgn="auto">
              <a:spcBef>
                <a:spcPts val="0"/>
              </a:spcBef>
              <a:spcAft>
                <a:spcPts val="1200"/>
              </a:spcAft>
              <a:defRPr/>
            </a:pPr>
            <a:r>
              <a:rPr lang="en-US" dirty="0">
                <a:solidFill>
                  <a:schemeClr val="tx2">
                    <a:lumMod val="60000"/>
                    <a:lumOff val="40000"/>
                  </a:schemeClr>
                </a:solidFill>
              </a:rPr>
              <a:t>These mostly solitary bees can be as small as 2 mm or as large as 25 mm. Scopae are located on the hind </a:t>
            </a:r>
            <a:r>
              <a:rPr lang="en-US" dirty="0" smtClean="0">
                <a:solidFill>
                  <a:schemeClr val="tx2">
                    <a:lumMod val="60000"/>
                    <a:lumOff val="40000"/>
                  </a:schemeClr>
                </a:solidFill>
              </a:rPr>
              <a:t>legs. Some species have additional hairs on the thorax.</a:t>
            </a:r>
            <a:endParaRPr lang="en-US" dirty="0">
              <a:solidFill>
                <a:schemeClr val="tx2">
                  <a:lumMod val="60000"/>
                  <a:lumOff val="40000"/>
                </a:schemeClr>
              </a:solidFill>
            </a:endParaRPr>
          </a:p>
          <a:p>
            <a:pPr fontAlgn="auto">
              <a:spcBef>
                <a:spcPts val="0"/>
              </a:spcBef>
              <a:spcAft>
                <a:spcPts val="1200"/>
              </a:spcAft>
              <a:defRPr/>
            </a:pPr>
            <a:r>
              <a:rPr lang="en-US" dirty="0" smtClean="0">
                <a:solidFill>
                  <a:schemeClr val="tx2">
                    <a:lumMod val="60000"/>
                    <a:lumOff val="40000"/>
                  </a:schemeClr>
                </a:solidFill>
              </a:rPr>
              <a:t>All </a:t>
            </a:r>
            <a:r>
              <a:rPr lang="en-US" dirty="0">
                <a:solidFill>
                  <a:schemeClr val="tx2">
                    <a:lumMod val="60000"/>
                    <a:lumOff val="40000"/>
                  </a:schemeClr>
                </a:solidFill>
              </a:rPr>
              <a:t>species nest in the ground, especially on slopes, where large numbers of bees may </a:t>
            </a:r>
            <a:r>
              <a:rPr lang="en-US" dirty="0" smtClean="0">
                <a:solidFill>
                  <a:schemeClr val="tx2">
                    <a:lumMod val="60000"/>
                    <a:lumOff val="40000"/>
                  </a:schemeClr>
                </a:solidFill>
              </a:rPr>
              <a:t>aggregate.</a:t>
            </a:r>
          </a:p>
          <a:p>
            <a:pPr fontAlgn="auto">
              <a:spcBef>
                <a:spcPts val="0"/>
              </a:spcBef>
              <a:spcAft>
                <a:spcPts val="1200"/>
              </a:spcAft>
              <a:defRPr/>
            </a:pPr>
            <a:r>
              <a:rPr lang="en-US" dirty="0" smtClean="0">
                <a:solidFill>
                  <a:schemeClr val="tx2">
                    <a:lumMod val="60000"/>
                    <a:lumOff val="40000"/>
                  </a:schemeClr>
                </a:solidFill>
              </a:rPr>
              <a:t>Mining </a:t>
            </a:r>
            <a:r>
              <a:rPr lang="en-US" dirty="0">
                <a:solidFill>
                  <a:schemeClr val="tx2">
                    <a:lumMod val="60000"/>
                    <a:lumOff val="40000"/>
                  </a:schemeClr>
                </a:solidFill>
              </a:rPr>
              <a:t>bees are common in the early spring. </a:t>
            </a:r>
            <a:r>
              <a:rPr lang="en-US" dirty="0" smtClean="0">
                <a:solidFill>
                  <a:schemeClr val="tx2">
                    <a:lumMod val="60000"/>
                    <a:lumOff val="40000"/>
                  </a:schemeClr>
                </a:solidFill>
              </a:rPr>
              <a:t>Some </a:t>
            </a:r>
            <a:r>
              <a:rPr lang="en-US" dirty="0">
                <a:solidFill>
                  <a:schemeClr val="tx2">
                    <a:lumMod val="60000"/>
                    <a:lumOff val="40000"/>
                  </a:schemeClr>
                </a:solidFill>
              </a:rPr>
              <a:t>species are important apple pollinators and can move more pollen than honey bees can!</a:t>
            </a:r>
          </a:p>
        </p:txBody>
      </p:sp>
      <p:pic>
        <p:nvPicPr>
          <p:cNvPr id="2" name="27EC7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86D8C045-FBCD-4C14-B9F1-AE8E69892327}" type="slidenum">
              <a:rPr lang="en-US" smtClean="0"/>
              <a:pPr>
                <a:defRPr/>
              </a:pPr>
              <a:t>23</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6626" name="Title 12"/>
          <p:cNvSpPr>
            <a:spLocks noGrp="1"/>
          </p:cNvSpPr>
          <p:nvPr>
            <p:ph type="ctrTitle" idx="4294967295"/>
          </p:nvPr>
        </p:nvSpPr>
        <p:spPr bwMode="auto">
          <a:xfrm>
            <a:off x="4572000" y="766763"/>
            <a:ext cx="3313113" cy="1446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spAutoFit/>
          </a:bodyPr>
          <a:lstStyle/>
          <a:p>
            <a:pPr eaLnBrk="1" hangingPunct="1"/>
            <a:r>
              <a:rPr lang="en-US" sz="2800" smtClean="0">
                <a:ln>
                  <a:noFill/>
                </a:ln>
                <a:effectLst/>
              </a:rPr>
              <a:t>Sweat Bees</a:t>
            </a:r>
            <a:br>
              <a:rPr lang="en-US" sz="2800" smtClean="0">
                <a:ln>
                  <a:noFill/>
                </a:ln>
                <a:effectLst/>
              </a:rPr>
            </a:br>
            <a:r>
              <a:rPr lang="en-US" sz="1200" smtClean="0">
                <a:ln>
                  <a:noFill/>
                </a:ln>
                <a:effectLst/>
              </a:rPr>
              <a:t/>
            </a:r>
            <a:br>
              <a:rPr lang="en-US" sz="1200" smtClean="0">
                <a:ln>
                  <a:noFill/>
                </a:ln>
                <a:effectLst/>
              </a:rPr>
            </a:br>
            <a:r>
              <a:rPr lang="en-US" sz="2400" smtClean="0">
                <a:ln>
                  <a:noFill/>
                </a:ln>
                <a:effectLst/>
              </a:rPr>
              <a:t>Order Hymenoptera</a:t>
            </a:r>
            <a:br>
              <a:rPr lang="en-US" sz="2400" smtClean="0">
                <a:ln>
                  <a:noFill/>
                </a:ln>
                <a:effectLst/>
              </a:rPr>
            </a:br>
            <a:r>
              <a:rPr lang="en-US" sz="2400" smtClean="0">
                <a:ln>
                  <a:noFill/>
                </a:ln>
                <a:effectLst/>
              </a:rPr>
              <a:t>Family Halictidae</a:t>
            </a:r>
          </a:p>
        </p:txBody>
      </p:sp>
      <p:grpSp>
        <p:nvGrpSpPr>
          <p:cNvPr id="26627" name="Group 3"/>
          <p:cNvGrpSpPr>
            <a:grpSpLocks/>
          </p:cNvGrpSpPr>
          <p:nvPr/>
        </p:nvGrpSpPr>
        <p:grpSpPr bwMode="auto">
          <a:xfrm>
            <a:off x="450850" y="344488"/>
            <a:ext cx="3816350" cy="6169025"/>
            <a:chOff x="381000" y="228600"/>
            <a:chExt cx="3816096" cy="6170295"/>
          </a:xfrm>
        </p:grpSpPr>
        <p:pic>
          <p:nvPicPr>
            <p:cNvPr id="26630" name="Picture 37" descr="http://www.entomology.umn.edu/cues/pollinators/pics/5343036-Agapostemonlg.jpg"/>
            <p:cNvPicPr>
              <a:picLocks noChangeAspect="1" noChangeArrowheads="1"/>
            </p:cNvPicPr>
            <p:nvPr/>
          </p:nvPicPr>
          <p:blipFill>
            <a:blip r:embed="rId5">
              <a:extLst>
                <a:ext uri="{28A0092B-C50C-407E-A947-70E740481C1C}">
                  <a14:useLocalDpi xmlns:a14="http://schemas.microsoft.com/office/drawing/2010/main" val="0"/>
                </a:ext>
              </a:extLst>
            </a:blip>
            <a:srcRect l="4445" t="5769" r="6374" b="5269"/>
            <a:stretch>
              <a:fillRect/>
            </a:stretch>
          </p:blipFill>
          <p:spPr bwMode="auto">
            <a:xfrm>
              <a:off x="384048" y="228600"/>
              <a:ext cx="3813048" cy="253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29"/>
            <p:cNvPicPr>
              <a:picLocks noChangeAspect="1" noChangeArrowheads="1"/>
            </p:cNvPicPr>
            <p:nvPr/>
          </p:nvPicPr>
          <p:blipFill>
            <a:blip r:embed="rId6">
              <a:extLst>
                <a:ext uri="{28A0092B-C50C-407E-A947-70E740481C1C}">
                  <a14:useLocalDpi xmlns:a14="http://schemas.microsoft.com/office/drawing/2010/main" val="0"/>
                </a:ext>
              </a:extLst>
            </a:blip>
            <a:srcRect l="8559" t="8656" r="8360" b="8656"/>
            <a:stretch>
              <a:fillRect/>
            </a:stretch>
          </p:blipFill>
          <p:spPr bwMode="auto">
            <a:xfrm>
              <a:off x="384048" y="3429000"/>
              <a:ext cx="3813048"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Rectangle 10"/>
            <p:cNvSpPr>
              <a:spLocks noChangeArrowheads="1"/>
            </p:cNvSpPr>
            <p:nvPr/>
          </p:nvSpPr>
          <p:spPr bwMode="auto">
            <a:xfrm>
              <a:off x="381000" y="2771775"/>
              <a:ext cx="3810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solidFill>
                    <a:srgbClr val="000000"/>
                  </a:solidFill>
                </a:rPr>
                <a:t>Green sweat bee (</a:t>
              </a:r>
              <a:r>
                <a:rPr lang="en-US" sz="1400" i="1">
                  <a:solidFill>
                    <a:srgbClr val="000000"/>
                  </a:solidFill>
                </a:rPr>
                <a:t>Agapostemon</a:t>
              </a:r>
              <a:r>
                <a:rPr lang="en-US" sz="1400">
                  <a:solidFill>
                    <a:srgbClr val="000000"/>
                  </a:solidFill>
                </a:rPr>
                <a:t> sp.)</a:t>
              </a:r>
              <a:r>
                <a:rPr lang="en-US" sz="800">
                  <a:solidFill>
                    <a:srgbClr val="000000"/>
                  </a:solidFill>
                </a:rPr>
                <a:t/>
              </a:r>
              <a:br>
                <a:rPr lang="en-US" sz="800">
                  <a:solidFill>
                    <a:srgbClr val="000000"/>
                  </a:solidFill>
                </a:rPr>
              </a:br>
              <a:r>
                <a:rPr lang="en-US" sz="800">
                  <a:solidFill>
                    <a:srgbClr val="000000"/>
                  </a:solidFill>
                </a:rPr>
                <a:t>David Cappaert, Michigan State University, Bugwood.org</a:t>
              </a:r>
            </a:p>
          </p:txBody>
        </p:sp>
        <p:sp>
          <p:nvSpPr>
            <p:cNvPr id="26633" name="Rectangle 11"/>
            <p:cNvSpPr>
              <a:spLocks noChangeArrowheads="1"/>
            </p:cNvSpPr>
            <p:nvPr/>
          </p:nvSpPr>
          <p:spPr bwMode="auto">
            <a:xfrm>
              <a:off x="381000" y="5968008"/>
              <a:ext cx="3810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Sweat bee</a:t>
              </a:r>
              <a:br>
                <a:rPr lang="en-US" sz="1400"/>
              </a:br>
              <a:r>
                <a:rPr lang="en-US" sz="800"/>
                <a:t>Susan Ellis, Bugwood.org</a:t>
              </a:r>
            </a:p>
          </p:txBody>
        </p:sp>
      </p:grpSp>
      <p:sp>
        <p:nvSpPr>
          <p:cNvPr id="17" name="Subtitle 13"/>
          <p:cNvSpPr txBox="1">
            <a:spLocks/>
          </p:cNvSpPr>
          <p:nvPr/>
        </p:nvSpPr>
        <p:spPr>
          <a:xfrm>
            <a:off x="4572000" y="2366963"/>
            <a:ext cx="4191000" cy="3292475"/>
          </a:xfrm>
          <a:prstGeom prst="rect">
            <a:avLst/>
          </a:prstGeom>
          <a:solidFill>
            <a:srgbClr val="F5F7F9"/>
          </a:solidFill>
          <a:ln w="15875">
            <a:noFill/>
          </a:ln>
        </p:spPr>
        <p:txBody>
          <a:bodyPr>
            <a:sp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fontAlgn="auto">
              <a:spcBef>
                <a:spcPts val="0"/>
              </a:spcBef>
              <a:spcAft>
                <a:spcPts val="1200"/>
              </a:spcAft>
              <a:defRPr/>
            </a:pPr>
            <a:r>
              <a:rPr lang="en-US" dirty="0">
                <a:solidFill>
                  <a:schemeClr val="tx2">
                    <a:lumMod val="60000"/>
                    <a:lumOff val="40000"/>
                  </a:schemeClr>
                </a:solidFill>
              </a:rPr>
              <a:t>These small bees are sometimes brightly colored </a:t>
            </a:r>
            <a:r>
              <a:rPr lang="en-US" dirty="0" smtClean="0">
                <a:solidFill>
                  <a:schemeClr val="tx2">
                    <a:lumMod val="60000"/>
                    <a:lumOff val="40000"/>
                  </a:schemeClr>
                </a:solidFill>
              </a:rPr>
              <a:t>and metallic. Size ranges from 3 </a:t>
            </a:r>
            <a:r>
              <a:rPr lang="en-US" dirty="0">
                <a:solidFill>
                  <a:schemeClr val="tx2">
                    <a:lumMod val="60000"/>
                    <a:lumOff val="40000"/>
                  </a:schemeClr>
                </a:solidFill>
              </a:rPr>
              <a:t>to 23 mm depending on </a:t>
            </a:r>
            <a:r>
              <a:rPr lang="en-US" dirty="0" smtClean="0">
                <a:solidFill>
                  <a:schemeClr val="tx2">
                    <a:lumMod val="60000"/>
                    <a:lumOff val="40000"/>
                  </a:schemeClr>
                </a:solidFill>
              </a:rPr>
              <a:t>species</a:t>
            </a:r>
            <a:r>
              <a:rPr lang="en-US" dirty="0">
                <a:solidFill>
                  <a:schemeClr val="tx2">
                    <a:lumMod val="60000"/>
                    <a:lumOff val="40000"/>
                  </a:schemeClr>
                </a:solidFill>
              </a:rPr>
              <a:t>. </a:t>
            </a:r>
            <a:r>
              <a:rPr lang="en-US" dirty="0" smtClean="0">
                <a:solidFill>
                  <a:schemeClr val="tx2">
                    <a:lumMod val="60000"/>
                    <a:lumOff val="40000"/>
                  </a:schemeClr>
                </a:solidFill>
              </a:rPr>
              <a:t>Most species have scopae on </a:t>
            </a:r>
            <a:r>
              <a:rPr lang="en-US" dirty="0">
                <a:solidFill>
                  <a:schemeClr val="tx2">
                    <a:lumMod val="60000"/>
                    <a:lumOff val="40000"/>
                  </a:schemeClr>
                </a:solidFill>
              </a:rPr>
              <a:t>the hind legs</a:t>
            </a:r>
            <a:r>
              <a:rPr lang="en-US" dirty="0" smtClean="0">
                <a:solidFill>
                  <a:schemeClr val="tx2">
                    <a:lumMod val="60000"/>
                    <a:lumOff val="40000"/>
                  </a:schemeClr>
                </a:solidFill>
              </a:rPr>
              <a:t>.</a:t>
            </a:r>
          </a:p>
          <a:p>
            <a:pPr fontAlgn="auto">
              <a:spcBef>
                <a:spcPts val="0"/>
              </a:spcBef>
              <a:spcAft>
                <a:spcPts val="1200"/>
              </a:spcAft>
              <a:defRPr/>
            </a:pPr>
            <a:r>
              <a:rPr lang="en-US" dirty="0" smtClean="0">
                <a:solidFill>
                  <a:schemeClr val="tx2">
                    <a:lumMod val="60000"/>
                    <a:lumOff val="40000"/>
                  </a:schemeClr>
                </a:solidFill>
              </a:rPr>
              <a:t>Most sweat bees are </a:t>
            </a:r>
            <a:r>
              <a:rPr lang="en-US" dirty="0">
                <a:solidFill>
                  <a:schemeClr val="tx2">
                    <a:lumMod val="60000"/>
                    <a:lumOff val="40000"/>
                  </a:schemeClr>
                </a:solidFill>
              </a:rPr>
              <a:t>solitary and nest in the ground or in wood, but some </a:t>
            </a:r>
            <a:r>
              <a:rPr lang="en-US" i="1" dirty="0" err="1">
                <a:solidFill>
                  <a:schemeClr val="tx2">
                    <a:lumMod val="60000"/>
                    <a:lumOff val="40000"/>
                  </a:schemeClr>
                </a:solidFill>
              </a:rPr>
              <a:t>Lasioglossum</a:t>
            </a:r>
            <a:r>
              <a:rPr lang="en-US" i="1" dirty="0">
                <a:solidFill>
                  <a:schemeClr val="tx2">
                    <a:lumMod val="60000"/>
                    <a:lumOff val="40000"/>
                  </a:schemeClr>
                </a:solidFill>
              </a:rPr>
              <a:t> </a:t>
            </a:r>
            <a:r>
              <a:rPr lang="en-US" dirty="0">
                <a:solidFill>
                  <a:schemeClr val="tx2">
                    <a:lumMod val="60000"/>
                    <a:lumOff val="40000"/>
                  </a:schemeClr>
                </a:solidFill>
              </a:rPr>
              <a:t>species exhibit social behavior. Some </a:t>
            </a:r>
            <a:r>
              <a:rPr lang="en-US" i="1" dirty="0" err="1">
                <a:solidFill>
                  <a:schemeClr val="tx2">
                    <a:lumMod val="60000"/>
                    <a:lumOff val="40000"/>
                  </a:schemeClr>
                </a:solidFill>
              </a:rPr>
              <a:t>Sphecodes</a:t>
            </a:r>
            <a:r>
              <a:rPr lang="en-US" dirty="0">
                <a:solidFill>
                  <a:schemeClr val="tx2">
                    <a:lumMod val="60000"/>
                    <a:lumOff val="40000"/>
                  </a:schemeClr>
                </a:solidFill>
              </a:rPr>
              <a:t> species are cleptoparasites (nest in other bees' nests</a:t>
            </a:r>
            <a:r>
              <a:rPr lang="en-US" dirty="0" smtClean="0">
                <a:solidFill>
                  <a:schemeClr val="tx2">
                    <a:lumMod val="60000"/>
                    <a:lumOff val="40000"/>
                  </a:schemeClr>
                </a:solidFill>
              </a:rPr>
              <a:t>). The </a:t>
            </a:r>
            <a:r>
              <a:rPr lang="en-US" dirty="0" err="1" smtClean="0">
                <a:solidFill>
                  <a:schemeClr val="tx2">
                    <a:lumMod val="60000"/>
                    <a:lumOff val="40000"/>
                  </a:schemeClr>
                </a:solidFill>
              </a:rPr>
              <a:t>cleptoparasitic</a:t>
            </a:r>
            <a:r>
              <a:rPr lang="en-US" dirty="0" smtClean="0">
                <a:solidFill>
                  <a:schemeClr val="tx2">
                    <a:lumMod val="60000"/>
                    <a:lumOff val="40000"/>
                  </a:schemeClr>
                </a:solidFill>
              </a:rPr>
              <a:t> species do not collect pollen on scopae. Colonies are annual.</a:t>
            </a:r>
            <a:endParaRPr lang="en-US" dirty="0">
              <a:solidFill>
                <a:schemeClr val="tx2">
                  <a:lumMod val="60000"/>
                  <a:lumOff val="40000"/>
                </a:schemeClr>
              </a:solidFill>
            </a:endParaRPr>
          </a:p>
        </p:txBody>
      </p:sp>
      <p:pic>
        <p:nvPicPr>
          <p:cNvPr id="2" name="20557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86D8C045-FBCD-4C14-B9F1-AE8E69892327}" type="slidenum">
              <a:rPr lang="en-US" smtClean="0"/>
              <a:pPr>
                <a:defRPr/>
              </a:pPr>
              <a:t>24</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650" name="Title 12"/>
          <p:cNvSpPr>
            <a:spLocks noGrp="1"/>
          </p:cNvSpPr>
          <p:nvPr>
            <p:ph type="ctrTitle" idx="4294967295"/>
          </p:nvPr>
        </p:nvSpPr>
        <p:spPr bwMode="auto">
          <a:xfrm>
            <a:off x="4572000" y="762000"/>
            <a:ext cx="4343400" cy="1446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spAutoFit/>
          </a:bodyPr>
          <a:lstStyle/>
          <a:p>
            <a:pPr eaLnBrk="1" hangingPunct="1"/>
            <a:r>
              <a:rPr lang="en-US" sz="2800" smtClean="0">
                <a:ln>
                  <a:noFill/>
                </a:ln>
                <a:effectLst/>
              </a:rPr>
              <a:t>Cellophane Bees</a:t>
            </a:r>
            <a:r>
              <a:rPr lang="en-US" sz="1200" smtClean="0">
                <a:ln>
                  <a:noFill/>
                </a:ln>
                <a:effectLst/>
              </a:rPr>
              <a:t/>
            </a:r>
            <a:br>
              <a:rPr lang="en-US" sz="1200" smtClean="0">
                <a:ln>
                  <a:noFill/>
                </a:ln>
                <a:effectLst/>
              </a:rPr>
            </a:br>
            <a:r>
              <a:rPr lang="en-US" sz="1200" smtClean="0">
                <a:ln>
                  <a:noFill/>
                </a:ln>
                <a:effectLst/>
              </a:rPr>
              <a:t/>
            </a:r>
            <a:br>
              <a:rPr lang="en-US" sz="1200" smtClean="0">
                <a:ln>
                  <a:noFill/>
                </a:ln>
                <a:effectLst/>
              </a:rPr>
            </a:br>
            <a:r>
              <a:rPr lang="en-US" sz="2400" smtClean="0">
                <a:ln>
                  <a:noFill/>
                </a:ln>
                <a:effectLst/>
              </a:rPr>
              <a:t>Order Hymenoptera Family Colletidae</a:t>
            </a:r>
          </a:p>
        </p:txBody>
      </p:sp>
      <p:grpSp>
        <p:nvGrpSpPr>
          <p:cNvPr id="27651" name="Group 1"/>
          <p:cNvGrpSpPr>
            <a:grpSpLocks/>
          </p:cNvGrpSpPr>
          <p:nvPr/>
        </p:nvGrpSpPr>
        <p:grpSpPr bwMode="auto">
          <a:xfrm>
            <a:off x="450850" y="1216025"/>
            <a:ext cx="3816350" cy="3902075"/>
            <a:chOff x="381000" y="1216152"/>
            <a:chExt cx="3816096" cy="3902023"/>
          </a:xfrm>
        </p:grpSpPr>
        <p:pic>
          <p:nvPicPr>
            <p:cNvPr id="27654" name="Picture 39"/>
            <p:cNvPicPr>
              <a:picLocks noChangeAspect="1" noChangeArrowheads="1"/>
            </p:cNvPicPr>
            <p:nvPr/>
          </p:nvPicPr>
          <p:blipFill>
            <a:blip r:embed="rId5">
              <a:extLst>
                <a:ext uri="{28A0092B-C50C-407E-A947-70E740481C1C}">
                  <a14:useLocalDpi xmlns:a14="http://schemas.microsoft.com/office/drawing/2010/main" val="0"/>
                </a:ext>
              </a:extLst>
            </a:blip>
            <a:srcRect l="11501" r="5817" b="5078"/>
            <a:stretch>
              <a:fillRect/>
            </a:stretch>
          </p:blipFill>
          <p:spPr bwMode="auto">
            <a:xfrm>
              <a:off x="384048" y="1216152"/>
              <a:ext cx="3813048" cy="347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Rectangle 6"/>
            <p:cNvSpPr>
              <a:spLocks noChangeArrowheads="1"/>
            </p:cNvSpPr>
            <p:nvPr/>
          </p:nvSpPr>
          <p:spPr bwMode="auto">
            <a:xfrm>
              <a:off x="381000" y="4687288"/>
              <a:ext cx="3810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Yellow-faced bee (</a:t>
              </a:r>
              <a:r>
                <a:rPr lang="en-US" sz="1400" i="1"/>
                <a:t>Hylaeus</a:t>
              </a:r>
              <a:r>
                <a:rPr lang="en-US" sz="1400"/>
                <a:t> sp.)</a:t>
              </a:r>
              <a:r>
                <a:rPr lang="en-US" sz="800"/>
                <a:t/>
              </a:r>
              <a:br>
                <a:rPr lang="en-US" sz="800"/>
              </a:br>
              <a:r>
                <a:rPr lang="en-US" sz="800"/>
                <a:t>David Cappaert, Michigan State University, Bugwood.org</a:t>
              </a:r>
            </a:p>
          </p:txBody>
        </p:sp>
      </p:grpSp>
      <p:sp>
        <p:nvSpPr>
          <p:cNvPr id="8" name="Subtitle 13"/>
          <p:cNvSpPr txBox="1">
            <a:spLocks/>
          </p:cNvSpPr>
          <p:nvPr/>
        </p:nvSpPr>
        <p:spPr>
          <a:xfrm>
            <a:off x="4572000" y="2359025"/>
            <a:ext cx="4114800" cy="3170238"/>
          </a:xfrm>
          <a:prstGeom prst="rect">
            <a:avLst/>
          </a:prstGeom>
          <a:solidFill>
            <a:srgbClr val="F5F7F9"/>
          </a:solidFill>
          <a:ln w="15875">
            <a:noFill/>
          </a:ln>
        </p:spPr>
        <p:txBody>
          <a:bodyPr>
            <a:sp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fontAlgn="auto">
              <a:spcBef>
                <a:spcPts val="0"/>
              </a:spcBef>
              <a:spcAft>
                <a:spcPts val="1200"/>
              </a:spcAft>
              <a:defRPr/>
            </a:pPr>
            <a:r>
              <a:rPr lang="en-US" dirty="0" smtClean="0">
                <a:solidFill>
                  <a:schemeClr val="tx2">
                    <a:lumMod val="60000"/>
                    <a:lumOff val="40000"/>
                  </a:schemeClr>
                </a:solidFill>
              </a:rPr>
              <a:t>These 5 to 15 mm solitary bees nest in the ground or in wood and line the insides of the cells with a substance that resembles cellophane.</a:t>
            </a:r>
          </a:p>
          <a:p>
            <a:pPr fontAlgn="auto">
              <a:spcBef>
                <a:spcPts val="0"/>
              </a:spcBef>
              <a:spcAft>
                <a:spcPts val="1200"/>
              </a:spcAft>
              <a:defRPr/>
            </a:pPr>
            <a:r>
              <a:rPr lang="en-US" i="1" dirty="0" smtClean="0">
                <a:solidFill>
                  <a:schemeClr val="tx2">
                    <a:lumMod val="60000"/>
                    <a:lumOff val="40000"/>
                  </a:schemeClr>
                </a:solidFill>
              </a:rPr>
              <a:t>Colletus </a:t>
            </a:r>
            <a:r>
              <a:rPr lang="en-US" dirty="0">
                <a:solidFill>
                  <a:schemeClr val="tx2">
                    <a:lumMod val="60000"/>
                    <a:lumOff val="40000"/>
                  </a:schemeClr>
                </a:solidFill>
              </a:rPr>
              <a:t>and </a:t>
            </a:r>
            <a:r>
              <a:rPr lang="en-US" i="1" dirty="0">
                <a:solidFill>
                  <a:schemeClr val="tx2">
                    <a:lumMod val="60000"/>
                    <a:lumOff val="40000"/>
                  </a:schemeClr>
                </a:solidFill>
              </a:rPr>
              <a:t>Hylaeus</a:t>
            </a:r>
            <a:r>
              <a:rPr lang="en-US" dirty="0">
                <a:solidFill>
                  <a:schemeClr val="tx2">
                    <a:lumMod val="60000"/>
                    <a:lumOff val="40000"/>
                  </a:schemeClr>
                </a:solidFill>
              </a:rPr>
              <a:t> are two common genera. </a:t>
            </a:r>
            <a:r>
              <a:rPr lang="en-US" i="1" dirty="0" smtClean="0">
                <a:solidFill>
                  <a:schemeClr val="tx2">
                    <a:lumMod val="60000"/>
                    <a:lumOff val="40000"/>
                  </a:schemeClr>
                </a:solidFill>
              </a:rPr>
              <a:t>Colletus </a:t>
            </a:r>
            <a:r>
              <a:rPr lang="en-US" dirty="0" smtClean="0">
                <a:solidFill>
                  <a:schemeClr val="tx2">
                    <a:lumMod val="60000"/>
                    <a:lumOff val="40000"/>
                  </a:schemeClr>
                </a:solidFill>
              </a:rPr>
              <a:t>carry pollen on scopae on </a:t>
            </a:r>
            <a:r>
              <a:rPr lang="en-US" dirty="0">
                <a:solidFill>
                  <a:schemeClr val="tx2">
                    <a:lumMod val="60000"/>
                    <a:lumOff val="40000"/>
                  </a:schemeClr>
                </a:solidFill>
              </a:rPr>
              <a:t>the hind </a:t>
            </a:r>
            <a:r>
              <a:rPr lang="en-US" dirty="0" smtClean="0">
                <a:solidFill>
                  <a:schemeClr val="tx2">
                    <a:lumMod val="60000"/>
                    <a:lumOff val="40000"/>
                  </a:schemeClr>
                </a:solidFill>
              </a:rPr>
              <a:t>legs, but </a:t>
            </a:r>
            <a:r>
              <a:rPr lang="en-US" i="1" dirty="0" smtClean="0">
                <a:solidFill>
                  <a:schemeClr val="tx2">
                    <a:lumMod val="60000"/>
                    <a:lumOff val="40000"/>
                  </a:schemeClr>
                </a:solidFill>
              </a:rPr>
              <a:t>Hylaeus</a:t>
            </a:r>
            <a:r>
              <a:rPr lang="en-US" dirty="0" smtClean="0">
                <a:solidFill>
                  <a:schemeClr val="tx2">
                    <a:lumMod val="60000"/>
                    <a:lumOff val="40000"/>
                  </a:schemeClr>
                </a:solidFill>
              </a:rPr>
              <a:t> store pollen in the crop (part of the digestive system).</a:t>
            </a:r>
          </a:p>
          <a:p>
            <a:pPr fontAlgn="auto">
              <a:spcBef>
                <a:spcPts val="0"/>
              </a:spcBef>
              <a:spcAft>
                <a:spcPts val="1200"/>
              </a:spcAft>
              <a:defRPr/>
            </a:pPr>
            <a:r>
              <a:rPr lang="en-US" dirty="0">
                <a:solidFill>
                  <a:schemeClr val="tx2">
                    <a:lumMod val="60000"/>
                    <a:lumOff val="40000"/>
                  </a:schemeClr>
                </a:solidFill>
              </a:rPr>
              <a:t>A</a:t>
            </a:r>
            <a:r>
              <a:rPr lang="en-US" dirty="0" smtClean="0">
                <a:solidFill>
                  <a:schemeClr val="tx2">
                    <a:lumMod val="60000"/>
                    <a:lumOff val="40000"/>
                  </a:schemeClr>
                </a:solidFill>
              </a:rPr>
              <a:t>lthough </a:t>
            </a:r>
            <a:r>
              <a:rPr lang="en-US" dirty="0">
                <a:solidFill>
                  <a:schemeClr val="tx2">
                    <a:lumMod val="60000"/>
                    <a:lumOff val="40000"/>
                  </a:schemeClr>
                </a:solidFill>
              </a:rPr>
              <a:t>solitary in nesting behavior, they may aggregate</a:t>
            </a:r>
            <a:r>
              <a:rPr lang="en-US" dirty="0" smtClean="0">
                <a:solidFill>
                  <a:schemeClr val="tx2">
                    <a:lumMod val="60000"/>
                    <a:lumOff val="40000"/>
                  </a:schemeClr>
                </a:solidFill>
              </a:rPr>
              <a:t>.</a:t>
            </a:r>
            <a:endParaRPr lang="en-US" dirty="0">
              <a:solidFill>
                <a:schemeClr val="tx2">
                  <a:lumMod val="60000"/>
                  <a:lumOff val="40000"/>
                </a:schemeClr>
              </a:solidFill>
            </a:endParaRPr>
          </a:p>
        </p:txBody>
      </p:sp>
      <p:pic>
        <p:nvPicPr>
          <p:cNvPr id="2" name="CCAA7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86D8C045-FBCD-4C14-B9F1-AE8E69892327}" type="slidenum">
              <a:rPr lang="en-US" smtClean="0"/>
              <a:pPr>
                <a:defRPr/>
              </a:pPr>
              <a:t>25</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pSp>
        <p:nvGrpSpPr>
          <p:cNvPr id="28674" name="Group 3"/>
          <p:cNvGrpSpPr>
            <a:grpSpLocks/>
          </p:cNvGrpSpPr>
          <p:nvPr/>
        </p:nvGrpSpPr>
        <p:grpSpPr bwMode="auto">
          <a:xfrm>
            <a:off x="460375" y="806450"/>
            <a:ext cx="3813175" cy="5688013"/>
            <a:chOff x="384048" y="806067"/>
            <a:chExt cx="3813048" cy="5688435"/>
          </a:xfrm>
        </p:grpSpPr>
        <p:pic>
          <p:nvPicPr>
            <p:cNvPr id="28679" name="Picture 1"/>
            <p:cNvPicPr>
              <a:picLocks noChangeAspect="1"/>
            </p:cNvPicPr>
            <p:nvPr/>
          </p:nvPicPr>
          <p:blipFill>
            <a:blip r:embed="rId5">
              <a:extLst>
                <a:ext uri="{28A0092B-C50C-407E-A947-70E740481C1C}">
                  <a14:useLocalDpi xmlns:a14="http://schemas.microsoft.com/office/drawing/2010/main" val="0"/>
                </a:ext>
              </a:extLst>
            </a:blip>
            <a:srcRect t="-122" r="160" b="2"/>
            <a:stretch>
              <a:fillRect/>
            </a:stretch>
          </p:blipFill>
          <p:spPr bwMode="auto">
            <a:xfrm>
              <a:off x="384048" y="806067"/>
              <a:ext cx="3813048" cy="247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2" descr="http://www.entomology.umn.edu/cues/pollinators/pics/Vespula-5380347.jpg"/>
            <p:cNvPicPr>
              <a:picLocks noChangeAspect="1" noChangeArrowheads="1"/>
            </p:cNvPicPr>
            <p:nvPr/>
          </p:nvPicPr>
          <p:blipFill>
            <a:blip r:embed="rId6">
              <a:extLst>
                <a:ext uri="{28A0092B-C50C-407E-A947-70E740481C1C}">
                  <a14:useLocalDpi xmlns:a14="http://schemas.microsoft.com/office/drawing/2010/main" val="0"/>
                </a:ext>
              </a:extLst>
            </a:blip>
            <a:srcRect t="6378" b="4700"/>
            <a:stretch>
              <a:fillRect/>
            </a:stretch>
          </p:blipFill>
          <p:spPr bwMode="auto">
            <a:xfrm>
              <a:off x="384048" y="3802150"/>
              <a:ext cx="3810000" cy="226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Rectangle 43"/>
            <p:cNvSpPr>
              <a:spLocks noChangeArrowheads="1"/>
            </p:cNvSpPr>
            <p:nvPr/>
          </p:nvSpPr>
          <p:spPr bwMode="auto">
            <a:xfrm>
              <a:off x="384048" y="6063615"/>
              <a:ext cx="3810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Eastern yellowjacket (</a:t>
              </a:r>
              <a:r>
                <a:rPr lang="en-US" sz="1400" i="1"/>
                <a:t>Vespula maculifrons</a:t>
              </a:r>
              <a:r>
                <a:rPr lang="en-US" sz="1400"/>
                <a:t>)</a:t>
              </a:r>
              <a:br>
                <a:rPr lang="en-US" sz="1400"/>
              </a:br>
              <a:r>
                <a:rPr lang="en-US" sz="800"/>
                <a:t>Gary Alpert, Harvard University,  Bugwood.org</a:t>
              </a:r>
            </a:p>
          </p:txBody>
        </p:sp>
        <p:sp>
          <p:nvSpPr>
            <p:cNvPr id="28682" name="Rectangle 8"/>
            <p:cNvSpPr>
              <a:spLocks noChangeArrowheads="1"/>
            </p:cNvSpPr>
            <p:nvPr/>
          </p:nvSpPr>
          <p:spPr bwMode="auto">
            <a:xfrm>
              <a:off x="384048" y="3276600"/>
              <a:ext cx="38130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Paper wasp (</a:t>
              </a:r>
              <a:r>
                <a:rPr lang="en-US" sz="1400" i="1"/>
                <a:t>Polistes dominula</a:t>
              </a:r>
              <a:r>
                <a:rPr lang="en-US" sz="1400"/>
                <a:t>)</a:t>
              </a:r>
              <a:br>
                <a:rPr lang="en-US" sz="1400"/>
              </a:br>
              <a:r>
                <a:rPr lang="en-US" sz="800"/>
                <a:t>David Cappaert, Michigan State University, Bugwood.org</a:t>
              </a:r>
            </a:p>
          </p:txBody>
        </p:sp>
      </p:grpSp>
      <p:sp>
        <p:nvSpPr>
          <p:cNvPr id="40" name="Diagonal Stripe 39"/>
          <p:cNvSpPr/>
          <p:nvPr/>
        </p:nvSpPr>
        <p:spPr>
          <a:xfrm>
            <a:off x="0" y="1"/>
            <a:ext cx="3815644" cy="1981200"/>
          </a:xfrm>
          <a:prstGeom prst="diagStripe">
            <a:avLst/>
          </a:prstGeom>
        </p:spPr>
        <p:style>
          <a:lnRef idx="2">
            <a:schemeClr val="dk1">
              <a:shade val="50000"/>
            </a:schemeClr>
          </a:lnRef>
          <a:fillRef idx="1">
            <a:schemeClr val="dk1"/>
          </a:fillRef>
          <a:effectRef idx="0">
            <a:schemeClr val="dk1"/>
          </a:effectRef>
          <a:fontRef idx="minor">
            <a:schemeClr val="lt1"/>
          </a:fontRef>
        </p:style>
        <p:txBody>
          <a:bodyPr wrap="none" lIns="0" tIns="91440" rIns="0" bIns="0" anchor="ctr">
            <a:scene3d>
              <a:camera prst="orthographicFront">
                <a:rot lat="0" lon="0" rev="1716000"/>
              </a:camera>
              <a:lightRig rig="threePt" dir="t"/>
            </a:scene3d>
          </a:bodyPr>
          <a:lstStyle/>
          <a:p>
            <a:pPr fontAlgn="auto">
              <a:spcBef>
                <a:spcPts val="0"/>
              </a:spcBef>
              <a:spcAft>
                <a:spcPts val="0"/>
              </a:spcAft>
              <a:defRPr/>
            </a:pPr>
            <a:r>
              <a:rPr lang="en-US" sz="34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mpact" pitchFamily="34" charset="0"/>
              </a:rPr>
              <a:t>BEE LOOKALIKES </a:t>
            </a:r>
          </a:p>
        </p:txBody>
      </p:sp>
      <p:sp>
        <p:nvSpPr>
          <p:cNvPr id="12" name="Subtitle 13"/>
          <p:cNvSpPr txBox="1">
            <a:spLocks/>
          </p:cNvSpPr>
          <p:nvPr/>
        </p:nvSpPr>
        <p:spPr>
          <a:xfrm>
            <a:off x="4572000" y="1828800"/>
            <a:ext cx="4191000" cy="4554538"/>
          </a:xfrm>
          <a:prstGeom prst="rect">
            <a:avLst/>
          </a:prstGeom>
          <a:solidFill>
            <a:srgbClr val="F5F7F9"/>
          </a:solidFill>
          <a:ln w="15875">
            <a:noFill/>
          </a:ln>
        </p:spPr>
        <p:txBody>
          <a:bodyPr>
            <a:sp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fontAlgn="auto">
              <a:spcBef>
                <a:spcPts val="0"/>
              </a:spcBef>
              <a:spcAft>
                <a:spcPts val="1200"/>
              </a:spcAft>
              <a:defRPr/>
            </a:pPr>
            <a:r>
              <a:rPr lang="en-US" dirty="0">
                <a:solidFill>
                  <a:schemeClr val="tx2">
                    <a:lumMod val="60000"/>
                    <a:lumOff val="40000"/>
                  </a:schemeClr>
                </a:solidFill>
              </a:rPr>
              <a:t>Wasps may be confused with bees but are usually less hairy and have more restricted abdomens.</a:t>
            </a:r>
          </a:p>
          <a:p>
            <a:pPr fontAlgn="auto">
              <a:spcBef>
                <a:spcPts val="0"/>
              </a:spcBef>
              <a:spcAft>
                <a:spcPts val="1200"/>
              </a:spcAft>
              <a:defRPr/>
            </a:pPr>
            <a:r>
              <a:rPr lang="en-US" dirty="0">
                <a:solidFill>
                  <a:schemeClr val="tx2">
                    <a:lumMod val="60000"/>
                    <a:lumOff val="40000"/>
                  </a:schemeClr>
                </a:solidFill>
              </a:rPr>
              <a:t>Yellowjackets, hornets, and paper wasps are large (up to 25 mm) social wasps that nest in cavities, trees, </a:t>
            </a:r>
            <a:r>
              <a:rPr lang="en-US" dirty="0" smtClean="0">
                <a:solidFill>
                  <a:schemeClr val="tx2">
                    <a:lumMod val="60000"/>
                    <a:lumOff val="40000"/>
                  </a:schemeClr>
                </a:solidFill>
              </a:rPr>
              <a:t>and eaves </a:t>
            </a:r>
            <a:r>
              <a:rPr lang="en-US" dirty="0">
                <a:solidFill>
                  <a:schemeClr val="tx2">
                    <a:lumMod val="60000"/>
                    <a:lumOff val="40000"/>
                  </a:schemeClr>
                </a:solidFill>
              </a:rPr>
              <a:t>of </a:t>
            </a:r>
            <a:r>
              <a:rPr lang="en-US" dirty="0" smtClean="0">
                <a:solidFill>
                  <a:schemeClr val="tx2">
                    <a:lumMod val="60000"/>
                    <a:lumOff val="40000"/>
                  </a:schemeClr>
                </a:solidFill>
              </a:rPr>
              <a:t>buildings. </a:t>
            </a:r>
            <a:r>
              <a:rPr lang="en-US" dirty="0">
                <a:solidFill>
                  <a:schemeClr val="tx2">
                    <a:lumMod val="60000"/>
                    <a:lumOff val="40000"/>
                  </a:schemeClr>
                </a:solidFill>
              </a:rPr>
              <a:t>Yellowjackets </a:t>
            </a:r>
            <a:r>
              <a:rPr lang="en-US" dirty="0" smtClean="0">
                <a:solidFill>
                  <a:schemeClr val="tx2">
                    <a:lumMod val="60000"/>
                    <a:lumOff val="40000"/>
                  </a:schemeClr>
                </a:solidFill>
              </a:rPr>
              <a:t>usually </a:t>
            </a:r>
            <a:r>
              <a:rPr lang="en-US" dirty="0">
                <a:solidFill>
                  <a:schemeClr val="tx2">
                    <a:lumMod val="60000"/>
                    <a:lumOff val="40000"/>
                  </a:schemeClr>
                </a:solidFill>
              </a:rPr>
              <a:t>nest in the ground and often sting if disturbed. These wasps also invite themselves to late summer picnics. Colonies are annual.</a:t>
            </a:r>
          </a:p>
          <a:p>
            <a:pPr fontAlgn="auto">
              <a:spcBef>
                <a:spcPts val="0"/>
              </a:spcBef>
              <a:spcAft>
                <a:spcPts val="1200"/>
              </a:spcAft>
              <a:defRPr/>
            </a:pPr>
            <a:r>
              <a:rPr lang="en-US" dirty="0">
                <a:solidFill>
                  <a:schemeClr val="tx2">
                    <a:lumMod val="60000"/>
                    <a:lumOff val="40000"/>
                  </a:schemeClr>
                </a:solidFill>
              </a:rPr>
              <a:t>Potter wasps are solitary </a:t>
            </a:r>
            <a:r>
              <a:rPr lang="en-US" dirty="0" err="1">
                <a:solidFill>
                  <a:schemeClr val="tx2">
                    <a:lumMod val="60000"/>
                    <a:lumOff val="40000"/>
                  </a:schemeClr>
                </a:solidFill>
              </a:rPr>
              <a:t>vespids</a:t>
            </a:r>
            <a:r>
              <a:rPr lang="en-US" dirty="0">
                <a:solidFill>
                  <a:schemeClr val="tx2">
                    <a:lumMod val="60000"/>
                    <a:lumOff val="40000"/>
                  </a:schemeClr>
                </a:solidFill>
              </a:rPr>
              <a:t> that construct nests with mud or utilize cavities or ground tunnels. </a:t>
            </a:r>
            <a:r>
              <a:rPr lang="en-US" dirty="0" err="1">
                <a:solidFill>
                  <a:schemeClr val="tx2">
                    <a:lumMod val="60000"/>
                    <a:lumOff val="40000"/>
                  </a:schemeClr>
                </a:solidFill>
              </a:rPr>
              <a:t>Vespids</a:t>
            </a:r>
            <a:r>
              <a:rPr lang="en-US" dirty="0">
                <a:solidFill>
                  <a:schemeClr val="tx2">
                    <a:lumMod val="60000"/>
                    <a:lumOff val="40000"/>
                  </a:schemeClr>
                </a:solidFill>
              </a:rPr>
              <a:t> are beneficial predators that hunt other insects to feed to their larvae.</a:t>
            </a:r>
          </a:p>
        </p:txBody>
      </p:sp>
      <p:sp>
        <p:nvSpPr>
          <p:cNvPr id="28677" name="Title 12"/>
          <p:cNvSpPr txBox="1">
            <a:spLocks/>
          </p:cNvSpPr>
          <p:nvPr/>
        </p:nvSpPr>
        <p:spPr bwMode="auto">
          <a:xfrm>
            <a:off x="4572000" y="228600"/>
            <a:ext cx="401955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nchor="b">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ts val="600"/>
              </a:spcBef>
              <a:spcAft>
                <a:spcPts val="1200"/>
              </a:spcAft>
            </a:pPr>
            <a:r>
              <a:rPr lang="en-US" sz="2800" b="1">
                <a:solidFill>
                  <a:schemeClr val="bg1"/>
                </a:solidFill>
              </a:rPr>
              <a:t>Social &amp; Potter Wasps</a:t>
            </a:r>
            <a:r>
              <a:rPr lang="en-US" sz="1400" b="1">
                <a:solidFill>
                  <a:schemeClr val="bg1"/>
                </a:solidFill>
              </a:rPr>
              <a:t/>
            </a:r>
            <a:br>
              <a:rPr lang="en-US" sz="1400" b="1">
                <a:solidFill>
                  <a:schemeClr val="bg1"/>
                </a:solidFill>
              </a:rPr>
            </a:br>
            <a:r>
              <a:rPr lang="en-US" sz="1200" b="1">
                <a:solidFill>
                  <a:schemeClr val="bg1"/>
                </a:solidFill>
              </a:rPr>
              <a:t/>
            </a:r>
            <a:br>
              <a:rPr lang="en-US" sz="1200" b="1">
                <a:solidFill>
                  <a:schemeClr val="bg1"/>
                </a:solidFill>
              </a:rPr>
            </a:br>
            <a:r>
              <a:rPr lang="en-US" sz="2400" b="1">
                <a:solidFill>
                  <a:schemeClr val="bg1"/>
                </a:solidFill>
              </a:rPr>
              <a:t>Order Hymenoptera</a:t>
            </a:r>
            <a:br>
              <a:rPr lang="en-US" sz="2400" b="1">
                <a:solidFill>
                  <a:schemeClr val="bg1"/>
                </a:solidFill>
              </a:rPr>
            </a:br>
            <a:r>
              <a:rPr lang="en-US" sz="2400" b="1">
                <a:solidFill>
                  <a:schemeClr val="bg1"/>
                </a:solidFill>
              </a:rPr>
              <a:t>Family Vespidae</a:t>
            </a:r>
            <a:endParaRPr lang="en-US" b="1">
              <a:solidFill>
                <a:schemeClr val="bg1"/>
              </a:solidFill>
            </a:endParaRPr>
          </a:p>
        </p:txBody>
      </p:sp>
      <p:pic>
        <p:nvPicPr>
          <p:cNvPr id="2" name="AF2F10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86D8C045-FBCD-4C14-B9F1-AE8E69892327}" type="slidenum">
              <a:rPr lang="en-US" smtClean="0"/>
              <a:pPr>
                <a:defRPr/>
              </a:pPr>
              <a:t>26</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9698" name="Picture 4" descr="http://www.insectimages.org/images/768x512/1386036.jpg"/>
          <p:cNvPicPr>
            <a:picLocks noChangeAspect="1" noChangeArrowheads="1"/>
          </p:cNvPicPr>
          <p:nvPr/>
        </p:nvPicPr>
        <p:blipFill>
          <a:blip r:embed="rId5">
            <a:extLst>
              <a:ext uri="{28A0092B-C50C-407E-A947-70E740481C1C}">
                <a14:useLocalDpi xmlns:a14="http://schemas.microsoft.com/office/drawing/2010/main" val="0"/>
              </a:ext>
            </a:extLst>
          </a:blip>
          <a:srcRect l="2876" r="484" b="6084"/>
          <a:stretch>
            <a:fillRect/>
          </a:stretch>
        </p:blipFill>
        <p:spPr bwMode="auto">
          <a:xfrm>
            <a:off x="460375" y="804863"/>
            <a:ext cx="3810000"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6" descr="http://www.insectimages.org/images/768x512/5468288.jpg"/>
          <p:cNvPicPr>
            <a:picLocks noChangeAspect="1" noChangeArrowheads="1"/>
          </p:cNvPicPr>
          <p:nvPr/>
        </p:nvPicPr>
        <p:blipFill>
          <a:blip r:embed="rId6">
            <a:extLst>
              <a:ext uri="{28A0092B-C50C-407E-A947-70E740481C1C}">
                <a14:useLocalDpi xmlns:a14="http://schemas.microsoft.com/office/drawing/2010/main" val="0"/>
              </a:ext>
            </a:extLst>
          </a:blip>
          <a:srcRect l="13477" t="32333" r="8398" b="38403"/>
          <a:stretch>
            <a:fillRect/>
          </a:stretch>
        </p:blipFill>
        <p:spPr bwMode="auto">
          <a:xfrm>
            <a:off x="460375" y="3922713"/>
            <a:ext cx="3810000"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43"/>
          <p:cNvSpPr>
            <a:spLocks noChangeArrowheads="1"/>
          </p:cNvSpPr>
          <p:nvPr/>
        </p:nvSpPr>
        <p:spPr bwMode="auto">
          <a:xfrm>
            <a:off x="460375" y="6064250"/>
            <a:ext cx="381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Baldfaced hornets (</a:t>
            </a:r>
            <a:r>
              <a:rPr lang="en-US" sz="1400" i="1"/>
              <a:t>Dolichovespula maculata</a:t>
            </a:r>
            <a:r>
              <a:rPr lang="en-US" sz="1400"/>
              <a:t>) make enclosed nests</a:t>
            </a:r>
            <a:br>
              <a:rPr lang="en-US" sz="1400"/>
            </a:br>
            <a:r>
              <a:rPr lang="en-US" sz="800"/>
              <a:t>Steven Katovich, USDA Forest Service, Bugwood.org</a:t>
            </a:r>
          </a:p>
        </p:txBody>
      </p:sp>
      <p:sp>
        <p:nvSpPr>
          <p:cNvPr id="29701" name="Rectangle 8"/>
          <p:cNvSpPr>
            <a:spLocks noChangeArrowheads="1"/>
          </p:cNvSpPr>
          <p:nvPr/>
        </p:nvSpPr>
        <p:spPr bwMode="auto">
          <a:xfrm>
            <a:off x="460375" y="3276600"/>
            <a:ext cx="381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Paper wasps (like this </a:t>
            </a:r>
            <a:r>
              <a:rPr lang="en-US" sz="1400" i="1"/>
              <a:t>Polistes dominula</a:t>
            </a:r>
            <a:r>
              <a:rPr lang="en-US" sz="1400"/>
              <a:t>) make open nests; note larvae present in brood cells</a:t>
            </a:r>
            <a:br>
              <a:rPr lang="en-US" sz="1400"/>
            </a:br>
            <a:r>
              <a:rPr lang="en-US" sz="800"/>
              <a:t>Joseph Berger, Bugwood.org</a:t>
            </a:r>
          </a:p>
        </p:txBody>
      </p:sp>
      <p:sp>
        <p:nvSpPr>
          <p:cNvPr id="40" name="Diagonal Stripe 39"/>
          <p:cNvSpPr/>
          <p:nvPr/>
        </p:nvSpPr>
        <p:spPr>
          <a:xfrm>
            <a:off x="0" y="1"/>
            <a:ext cx="3581400" cy="1859573"/>
          </a:xfrm>
          <a:prstGeom prst="diagStripe">
            <a:avLst/>
          </a:prstGeom>
        </p:spPr>
        <p:style>
          <a:lnRef idx="2">
            <a:schemeClr val="dk1">
              <a:shade val="50000"/>
            </a:schemeClr>
          </a:lnRef>
          <a:fillRef idx="1">
            <a:schemeClr val="dk1"/>
          </a:fillRef>
          <a:effectRef idx="0">
            <a:schemeClr val="dk1"/>
          </a:effectRef>
          <a:fontRef idx="minor">
            <a:schemeClr val="lt1"/>
          </a:fontRef>
        </p:style>
        <p:txBody>
          <a:bodyPr wrap="none" lIns="0" tIns="91440" rIns="0" bIns="0" anchor="ctr">
            <a:scene3d>
              <a:camera prst="orthographicFront">
                <a:rot lat="0" lon="0" rev="1716000"/>
              </a:camera>
              <a:lightRig rig="threePt" dir="t"/>
            </a:scene3d>
          </a:bodyPr>
          <a:lstStyle/>
          <a:p>
            <a:pPr algn="r" fontAlgn="auto">
              <a:spcBef>
                <a:spcPts val="0"/>
              </a:spcBef>
              <a:spcAft>
                <a:spcPts val="0"/>
              </a:spcAft>
              <a:defRPr/>
            </a:pPr>
            <a:r>
              <a:rPr lang="en-US" sz="32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mpact" pitchFamily="34" charset="0"/>
              </a:rPr>
              <a:t>BEE LOOKALIKES   </a:t>
            </a:r>
          </a:p>
        </p:txBody>
      </p:sp>
      <p:sp>
        <p:nvSpPr>
          <p:cNvPr id="12" name="Subtitle 13"/>
          <p:cNvSpPr txBox="1">
            <a:spLocks/>
          </p:cNvSpPr>
          <p:nvPr/>
        </p:nvSpPr>
        <p:spPr>
          <a:xfrm>
            <a:off x="4572000" y="1008063"/>
            <a:ext cx="4191000" cy="4554537"/>
          </a:xfrm>
          <a:prstGeom prst="rect">
            <a:avLst/>
          </a:prstGeom>
          <a:solidFill>
            <a:srgbClr val="F5F7F9"/>
          </a:solidFill>
          <a:ln w="15875">
            <a:noFill/>
          </a:ln>
        </p:spPr>
        <p:txBody>
          <a:bodyPr>
            <a:sp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fontAlgn="auto">
              <a:spcBef>
                <a:spcPts val="0"/>
              </a:spcBef>
              <a:spcAft>
                <a:spcPts val="1200"/>
              </a:spcAft>
              <a:defRPr/>
            </a:pPr>
            <a:r>
              <a:rPr lang="en-US" dirty="0" smtClean="0">
                <a:solidFill>
                  <a:schemeClr val="tx2">
                    <a:lumMod val="60000"/>
                    <a:lumOff val="40000"/>
                  </a:schemeClr>
                </a:solidFill>
              </a:rPr>
              <a:t>The life cycle of social wasps is similar to that of bumble bees, except that wasps are mainly carnivorous.</a:t>
            </a:r>
            <a:endParaRPr lang="en-US" dirty="0">
              <a:solidFill>
                <a:schemeClr val="tx2">
                  <a:lumMod val="60000"/>
                  <a:lumOff val="40000"/>
                </a:schemeClr>
              </a:solidFill>
            </a:endParaRPr>
          </a:p>
          <a:p>
            <a:pPr fontAlgn="auto">
              <a:spcBef>
                <a:spcPts val="0"/>
              </a:spcBef>
              <a:spcAft>
                <a:spcPts val="1200"/>
              </a:spcAft>
              <a:buClr>
                <a:schemeClr val="tx2">
                  <a:lumMod val="60000"/>
                  <a:lumOff val="40000"/>
                </a:schemeClr>
              </a:buClr>
              <a:buSzPct val="150000"/>
              <a:defRPr/>
            </a:pPr>
            <a:r>
              <a:rPr lang="en-US" dirty="0" smtClean="0">
                <a:solidFill>
                  <a:schemeClr val="tx2">
                    <a:lumMod val="60000"/>
                    <a:lumOff val="40000"/>
                  </a:schemeClr>
                </a:solidFill>
              </a:rPr>
              <a:t>Among the social wasps, the hornets, aerial yellowjackets, and paper wasps are the species usually found above ground, while most yellowjackets nest in the ground or in cavities . Females chew on wood to make into papery brood cells. Workers hunt caterpillars and other insects to feed the developing larvae.</a:t>
            </a:r>
          </a:p>
          <a:p>
            <a:pPr fontAlgn="auto">
              <a:spcBef>
                <a:spcPts val="0"/>
              </a:spcBef>
              <a:spcAft>
                <a:spcPts val="1200"/>
              </a:spcAft>
              <a:buClr>
                <a:schemeClr val="tx2">
                  <a:lumMod val="60000"/>
                  <a:lumOff val="40000"/>
                </a:schemeClr>
              </a:buClr>
              <a:buSzPct val="150000"/>
              <a:defRPr/>
            </a:pPr>
            <a:r>
              <a:rPr lang="en-US" dirty="0" smtClean="0">
                <a:solidFill>
                  <a:schemeClr val="tx2">
                    <a:lumMod val="60000"/>
                    <a:lumOff val="40000"/>
                  </a:schemeClr>
                </a:solidFill>
              </a:rPr>
              <a:t>In fall, drones and queens are produced and mate. The newly fertilized queens overwinter and begin the cycle again in the spring. Colonies do not reused nests.</a:t>
            </a:r>
          </a:p>
        </p:txBody>
      </p:sp>
      <p:sp>
        <p:nvSpPr>
          <p:cNvPr id="29704" name="Title 12"/>
          <p:cNvSpPr txBox="1">
            <a:spLocks/>
          </p:cNvSpPr>
          <p:nvPr/>
        </p:nvSpPr>
        <p:spPr bwMode="auto">
          <a:xfrm>
            <a:off x="4572000" y="320675"/>
            <a:ext cx="40195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nchor="b">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ts val="600"/>
              </a:spcBef>
              <a:spcAft>
                <a:spcPts val="1200"/>
              </a:spcAft>
            </a:pPr>
            <a:r>
              <a:rPr lang="en-US" sz="2800" b="1">
                <a:solidFill>
                  <a:schemeClr val="bg1"/>
                </a:solidFill>
              </a:rPr>
              <a:t>Social Wasps</a:t>
            </a:r>
            <a:endParaRPr lang="en-US" b="1">
              <a:solidFill>
                <a:schemeClr val="bg1"/>
              </a:solidFill>
            </a:endParaRPr>
          </a:p>
        </p:txBody>
      </p:sp>
      <p:pic>
        <p:nvPicPr>
          <p:cNvPr id="2" name="BBAE10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86D8C045-FBCD-4C14-B9F1-AE8E69892327}" type="slidenum">
              <a:rPr lang="en-US" smtClean="0"/>
              <a:pPr>
                <a:defRPr/>
              </a:pPr>
              <a:t>27</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1" name="Subtitle 13"/>
          <p:cNvSpPr txBox="1">
            <a:spLocks/>
          </p:cNvSpPr>
          <p:nvPr/>
        </p:nvSpPr>
        <p:spPr>
          <a:xfrm>
            <a:off x="4572000" y="3106738"/>
            <a:ext cx="4191000" cy="3446462"/>
          </a:xfrm>
          <a:prstGeom prst="rect">
            <a:avLst/>
          </a:prstGeom>
          <a:solidFill>
            <a:srgbClr val="F5F7F9"/>
          </a:solidFill>
          <a:ln w="15875">
            <a:noFill/>
          </a:ln>
        </p:spPr>
        <p:txBody>
          <a:bodyPr>
            <a:sp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fontAlgn="auto">
              <a:spcBef>
                <a:spcPts val="0"/>
              </a:spcBef>
              <a:spcAft>
                <a:spcPts val="1200"/>
              </a:spcAft>
              <a:defRPr/>
            </a:pPr>
            <a:r>
              <a:rPr lang="en-US" dirty="0">
                <a:solidFill>
                  <a:schemeClr val="tx2">
                    <a:lumMod val="60000"/>
                    <a:lumOff val="40000"/>
                  </a:schemeClr>
                </a:solidFill>
              </a:rPr>
              <a:t>Solitary wasps nest in the ground or in cavities and provision nest cells with paralyzed insects or </a:t>
            </a:r>
            <a:r>
              <a:rPr lang="en-US" dirty="0" smtClean="0">
                <a:solidFill>
                  <a:schemeClr val="tx2">
                    <a:lumMod val="60000"/>
                    <a:lumOff val="40000"/>
                  </a:schemeClr>
                </a:solidFill>
              </a:rPr>
              <a:t>spiders. Larvae feed on the paralyzed prey.</a:t>
            </a:r>
            <a:endParaRPr lang="en-US" dirty="0">
              <a:solidFill>
                <a:schemeClr val="tx2">
                  <a:lumMod val="60000"/>
                  <a:lumOff val="40000"/>
                </a:schemeClr>
              </a:solidFill>
            </a:endParaRPr>
          </a:p>
          <a:p>
            <a:pPr fontAlgn="auto">
              <a:spcBef>
                <a:spcPts val="0"/>
              </a:spcBef>
              <a:spcAft>
                <a:spcPts val="1200"/>
              </a:spcAft>
              <a:defRPr/>
            </a:pPr>
            <a:r>
              <a:rPr lang="en-US" dirty="0" smtClean="0">
                <a:solidFill>
                  <a:schemeClr val="tx2">
                    <a:lumMod val="60000"/>
                    <a:lumOff val="40000"/>
                  </a:schemeClr>
                </a:solidFill>
              </a:rPr>
              <a:t>One familiar species </a:t>
            </a:r>
            <a:r>
              <a:rPr lang="en-US" dirty="0">
                <a:solidFill>
                  <a:schemeClr val="tx2">
                    <a:lumMod val="60000"/>
                    <a:lumOff val="40000"/>
                  </a:schemeClr>
                </a:solidFill>
              </a:rPr>
              <a:t>is the cicada killer (</a:t>
            </a:r>
            <a:r>
              <a:rPr lang="en-US" i="1" dirty="0">
                <a:solidFill>
                  <a:schemeClr val="tx2">
                    <a:lumMod val="60000"/>
                    <a:lumOff val="40000"/>
                  </a:schemeClr>
                </a:solidFill>
              </a:rPr>
              <a:t>Sphecius speciosus</a:t>
            </a:r>
            <a:r>
              <a:rPr lang="en-US" dirty="0">
                <a:solidFill>
                  <a:schemeClr val="tx2">
                    <a:lumMod val="60000"/>
                    <a:lumOff val="40000"/>
                  </a:schemeClr>
                </a:solidFill>
              </a:rPr>
              <a:t>), which hunts cicadas. Mud-daubers use mud to construct brood cells and can be found alongside buildings. Solitary wasps usually </a:t>
            </a:r>
            <a:r>
              <a:rPr lang="en-US" dirty="0" smtClean="0">
                <a:solidFill>
                  <a:schemeClr val="tx2">
                    <a:lumMod val="60000"/>
                    <a:lumOff val="40000"/>
                  </a:schemeClr>
                </a:solidFill>
              </a:rPr>
              <a:t>don’t sting humans.</a:t>
            </a:r>
            <a:endParaRPr lang="en-US" dirty="0">
              <a:solidFill>
                <a:schemeClr val="tx2">
                  <a:lumMod val="60000"/>
                  <a:lumOff val="40000"/>
                </a:schemeClr>
              </a:solidFill>
            </a:endParaRPr>
          </a:p>
          <a:p>
            <a:pPr fontAlgn="auto">
              <a:spcBef>
                <a:spcPts val="0"/>
              </a:spcBef>
              <a:spcAft>
                <a:spcPts val="0"/>
              </a:spcAft>
              <a:defRPr/>
            </a:pPr>
            <a:r>
              <a:rPr lang="en-US" dirty="0">
                <a:solidFill>
                  <a:schemeClr val="tx2">
                    <a:lumMod val="60000"/>
                    <a:lumOff val="40000"/>
                  </a:schemeClr>
                </a:solidFill>
              </a:rPr>
              <a:t>There are also several other families of wasps that are found on flowers.</a:t>
            </a:r>
          </a:p>
        </p:txBody>
      </p:sp>
      <p:sp>
        <p:nvSpPr>
          <p:cNvPr id="12" name="Title 12"/>
          <p:cNvSpPr txBox="1">
            <a:spLocks/>
          </p:cNvSpPr>
          <p:nvPr/>
        </p:nvSpPr>
        <p:spPr>
          <a:xfrm>
            <a:off x="4572000" y="0"/>
            <a:ext cx="4343400" cy="3092450"/>
          </a:xfrm>
          <a:prstGeom prst="rect">
            <a:avLst/>
          </a:prstGeom>
          <a:noFill/>
          <a:ln w="15875">
            <a:noFill/>
          </a:ln>
        </p:spPr>
        <p:txBody>
          <a:bodyPr anchor="b">
            <a:spAutoFit/>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Bef>
                <a:spcPts val="600"/>
              </a:spcBef>
              <a:spcAft>
                <a:spcPts val="1200"/>
              </a:spcAft>
              <a:defRPr/>
            </a:pPr>
            <a:r>
              <a:rPr lang="en-US" sz="2800" b="1" spc="-50" dirty="0" smtClean="0">
                <a:ln w="12700">
                  <a:noFill/>
                </a:ln>
                <a:solidFill>
                  <a:schemeClr val="bg1"/>
                </a:solidFill>
              </a:rPr>
              <a:t>Solitary Wasps:</a:t>
            </a:r>
            <a:br>
              <a:rPr lang="en-US" sz="2800" b="1" spc="-50" dirty="0" smtClean="0">
                <a:ln w="12700">
                  <a:noFill/>
                </a:ln>
                <a:solidFill>
                  <a:schemeClr val="bg1"/>
                </a:solidFill>
              </a:rPr>
            </a:br>
            <a:r>
              <a:rPr lang="en-US" sz="2400" b="1" spc="-50" dirty="0" smtClean="0">
                <a:ln w="12700">
                  <a:noFill/>
                </a:ln>
                <a:solidFill>
                  <a:schemeClr val="bg1"/>
                </a:solidFill>
              </a:rPr>
              <a:t>Mud-Daubers, </a:t>
            </a:r>
            <a:r>
              <a:rPr lang="en-US" sz="2400" b="1" spc="-50" dirty="0">
                <a:ln w="12700">
                  <a:noFill/>
                </a:ln>
                <a:solidFill>
                  <a:schemeClr val="bg1"/>
                </a:solidFill>
              </a:rPr>
              <a:t>Sand, </a:t>
            </a:r>
            <a:r>
              <a:rPr lang="en-US" sz="2400" b="1" dirty="0" smtClean="0">
                <a:ln w="12700">
                  <a:noFill/>
                </a:ln>
                <a:solidFill>
                  <a:schemeClr val="bg1"/>
                </a:solidFill>
              </a:rPr>
              <a:t>&amp; Digger </a:t>
            </a:r>
            <a:r>
              <a:rPr lang="en-US" sz="2400" b="1" dirty="0">
                <a:ln w="12700">
                  <a:noFill/>
                </a:ln>
                <a:solidFill>
                  <a:schemeClr val="bg1"/>
                </a:solidFill>
              </a:rPr>
              <a:t>Wasps</a:t>
            </a:r>
            <a:r>
              <a:rPr lang="en-US" sz="1200" b="1" dirty="0">
                <a:ln w="12700">
                  <a:noFill/>
                </a:ln>
                <a:solidFill>
                  <a:schemeClr val="bg1"/>
                </a:solidFill>
              </a:rPr>
              <a:t/>
            </a:r>
            <a:br>
              <a:rPr lang="en-US" sz="1200" b="1" dirty="0">
                <a:ln w="12700">
                  <a:noFill/>
                </a:ln>
                <a:solidFill>
                  <a:schemeClr val="bg1"/>
                </a:solidFill>
              </a:rPr>
            </a:br>
            <a:r>
              <a:rPr lang="en-US" sz="2000" b="1" dirty="0">
                <a:ln w="12700">
                  <a:noFill/>
                </a:ln>
                <a:solidFill>
                  <a:schemeClr val="bg1"/>
                </a:solidFill>
              </a:rPr>
              <a:t>Order </a:t>
            </a:r>
            <a:r>
              <a:rPr lang="en-US" sz="2000" b="1" dirty="0" smtClean="0">
                <a:ln w="12700">
                  <a:noFill/>
                </a:ln>
                <a:solidFill>
                  <a:schemeClr val="bg1"/>
                </a:solidFill>
              </a:rPr>
              <a:t>Hymenoptera</a:t>
            </a:r>
            <a:br>
              <a:rPr lang="en-US" sz="2000" b="1" dirty="0" smtClean="0">
                <a:ln w="12700">
                  <a:noFill/>
                </a:ln>
                <a:solidFill>
                  <a:schemeClr val="bg1"/>
                </a:solidFill>
              </a:rPr>
            </a:br>
            <a:r>
              <a:rPr lang="en-US" sz="2000" b="1" dirty="0" smtClean="0">
                <a:ln w="12700">
                  <a:noFill/>
                </a:ln>
                <a:solidFill>
                  <a:schemeClr val="bg1"/>
                </a:solidFill>
              </a:rPr>
              <a:t>Family </a:t>
            </a:r>
            <a:r>
              <a:rPr lang="en-US" sz="2000" b="1" dirty="0">
                <a:ln w="12700">
                  <a:noFill/>
                </a:ln>
                <a:solidFill>
                  <a:schemeClr val="bg1"/>
                </a:solidFill>
              </a:rPr>
              <a:t>Sphecidae</a:t>
            </a:r>
            <a:r>
              <a:rPr lang="en-US" sz="2400" b="1" dirty="0">
                <a:ln w="12700">
                  <a:noFill/>
                </a:ln>
                <a:solidFill>
                  <a:schemeClr val="bg1"/>
                </a:solidFill>
              </a:rPr>
              <a:t/>
            </a:r>
            <a:br>
              <a:rPr lang="en-US" sz="2400" b="1" dirty="0">
                <a:ln w="12700">
                  <a:noFill/>
                </a:ln>
                <a:solidFill>
                  <a:schemeClr val="bg1"/>
                </a:solidFill>
              </a:rPr>
            </a:br>
            <a:r>
              <a:rPr lang="en-US" sz="1100" b="1" dirty="0">
                <a:ln w="12700">
                  <a:noFill/>
                </a:ln>
                <a:solidFill>
                  <a:schemeClr val="bg1"/>
                </a:solidFill>
              </a:rPr>
              <a:t/>
            </a:r>
            <a:br>
              <a:rPr lang="en-US" sz="1100" b="1" dirty="0">
                <a:ln w="12700">
                  <a:noFill/>
                </a:ln>
                <a:solidFill>
                  <a:schemeClr val="bg1"/>
                </a:solidFill>
              </a:rPr>
            </a:br>
            <a:r>
              <a:rPr lang="en-US" sz="2400" b="1" dirty="0">
                <a:ln w="12700">
                  <a:noFill/>
                </a:ln>
                <a:solidFill>
                  <a:schemeClr val="bg1"/>
                </a:solidFill>
              </a:rPr>
              <a:t>Spider Wasps</a:t>
            </a:r>
            <a:r>
              <a:rPr lang="en-US" sz="1100" b="1" dirty="0">
                <a:ln w="12700">
                  <a:noFill/>
                </a:ln>
                <a:solidFill>
                  <a:schemeClr val="bg1"/>
                </a:solidFill>
              </a:rPr>
              <a:t/>
            </a:r>
            <a:br>
              <a:rPr lang="en-US" sz="1100" b="1" dirty="0">
                <a:ln w="12700">
                  <a:noFill/>
                </a:ln>
                <a:solidFill>
                  <a:schemeClr val="bg1"/>
                </a:solidFill>
              </a:rPr>
            </a:br>
            <a:r>
              <a:rPr lang="en-US" sz="2000" b="1" dirty="0">
                <a:ln w="12700">
                  <a:noFill/>
                </a:ln>
                <a:solidFill>
                  <a:schemeClr val="bg1"/>
                </a:solidFill>
              </a:rPr>
              <a:t>Order </a:t>
            </a:r>
            <a:r>
              <a:rPr lang="en-US" sz="2000" b="1" dirty="0" smtClean="0">
                <a:ln w="12700">
                  <a:noFill/>
                </a:ln>
                <a:solidFill>
                  <a:schemeClr val="bg1"/>
                </a:solidFill>
              </a:rPr>
              <a:t>Hymenoptera</a:t>
            </a:r>
            <a:br>
              <a:rPr lang="en-US" sz="2000" b="1" dirty="0" smtClean="0">
                <a:ln w="12700">
                  <a:noFill/>
                </a:ln>
                <a:solidFill>
                  <a:schemeClr val="bg1"/>
                </a:solidFill>
              </a:rPr>
            </a:br>
            <a:r>
              <a:rPr lang="en-US" sz="2000" b="1" dirty="0" smtClean="0">
                <a:ln w="12700">
                  <a:noFill/>
                </a:ln>
                <a:solidFill>
                  <a:schemeClr val="bg1"/>
                </a:solidFill>
              </a:rPr>
              <a:t>Family </a:t>
            </a:r>
            <a:r>
              <a:rPr lang="en-US" sz="2000" b="1" dirty="0" err="1" smtClean="0">
                <a:ln w="12700">
                  <a:noFill/>
                </a:ln>
                <a:solidFill>
                  <a:schemeClr val="bg1"/>
                </a:solidFill>
              </a:rPr>
              <a:t>Pompilidae</a:t>
            </a:r>
            <a:endParaRPr lang="en-US" sz="2000" b="1" dirty="0">
              <a:ln w="12700">
                <a:noFill/>
              </a:ln>
              <a:solidFill>
                <a:schemeClr val="bg1"/>
              </a:solidFill>
            </a:endParaRPr>
          </a:p>
        </p:txBody>
      </p:sp>
      <p:pic>
        <p:nvPicPr>
          <p:cNvPr id="30724" name="Picture 43"/>
          <p:cNvPicPr>
            <a:picLocks noChangeAspect="1" noChangeArrowheads="1"/>
          </p:cNvPicPr>
          <p:nvPr/>
        </p:nvPicPr>
        <p:blipFill>
          <a:blip r:embed="rId5">
            <a:extLst>
              <a:ext uri="{28A0092B-C50C-407E-A947-70E740481C1C}">
                <a14:useLocalDpi xmlns:a14="http://schemas.microsoft.com/office/drawing/2010/main" val="0"/>
              </a:ext>
            </a:extLst>
          </a:blip>
          <a:srcRect l="7970" r="13031" b="6172"/>
          <a:stretch>
            <a:fillRect/>
          </a:stretch>
        </p:blipFill>
        <p:spPr bwMode="auto">
          <a:xfrm>
            <a:off x="457200" y="1219200"/>
            <a:ext cx="3657600"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6"/>
          <p:cNvSpPr>
            <a:spLocks noChangeArrowheads="1"/>
          </p:cNvSpPr>
          <p:nvPr/>
        </p:nvSpPr>
        <p:spPr bwMode="auto">
          <a:xfrm>
            <a:off x="457200" y="4773613"/>
            <a:ext cx="3657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Cicada killer (</a:t>
            </a:r>
            <a:r>
              <a:rPr lang="en-US" sz="1400" i="1"/>
              <a:t>Sphecius speciosus</a:t>
            </a:r>
            <a:r>
              <a:rPr lang="en-US" sz="1400"/>
              <a:t>)</a:t>
            </a:r>
            <a:r>
              <a:rPr lang="en-US" sz="800"/>
              <a:t/>
            </a:r>
            <a:br>
              <a:rPr lang="en-US" sz="800"/>
            </a:br>
            <a:r>
              <a:rPr lang="en-US" sz="800"/>
              <a:t>Jessica Lawrence, Eurofins Agroscience Services, Bugwood.org</a:t>
            </a:r>
          </a:p>
        </p:txBody>
      </p:sp>
      <p:sp>
        <p:nvSpPr>
          <p:cNvPr id="8" name="Diagonal Stripe 7"/>
          <p:cNvSpPr/>
          <p:nvPr/>
        </p:nvSpPr>
        <p:spPr>
          <a:xfrm>
            <a:off x="0" y="0"/>
            <a:ext cx="4191000" cy="2286000"/>
          </a:xfrm>
          <a:prstGeom prst="diagStripe">
            <a:avLst/>
          </a:prstGeom>
        </p:spPr>
        <p:style>
          <a:lnRef idx="2">
            <a:schemeClr val="dk1">
              <a:shade val="50000"/>
            </a:schemeClr>
          </a:lnRef>
          <a:fillRef idx="1">
            <a:schemeClr val="dk1"/>
          </a:fillRef>
          <a:effectRef idx="0">
            <a:schemeClr val="dk1"/>
          </a:effectRef>
          <a:fontRef idx="minor">
            <a:schemeClr val="lt1"/>
          </a:fontRef>
        </p:style>
        <p:txBody>
          <a:bodyPr wrap="none" lIns="0" tIns="91440" rIns="0" bIns="0" anchor="ctr">
            <a:scene3d>
              <a:camera prst="orthographicFront">
                <a:rot lat="0" lon="0" rev="1716000"/>
              </a:camera>
              <a:lightRig rig="threePt" dir="t"/>
            </a:scene3d>
          </a:bodyPr>
          <a:lstStyle/>
          <a:p>
            <a:pPr algn="r" fontAlgn="auto">
              <a:spcBef>
                <a:spcPts val="0"/>
              </a:spcBef>
              <a:spcAft>
                <a:spcPts val="0"/>
              </a:spcAft>
              <a:defRPr/>
            </a:pPr>
            <a:r>
              <a:rPr lang="en-US" sz="4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mpact" pitchFamily="34" charset="0"/>
              </a:rPr>
              <a:t>BEE LOOKALIKES </a:t>
            </a:r>
          </a:p>
        </p:txBody>
      </p:sp>
      <p:pic>
        <p:nvPicPr>
          <p:cNvPr id="2" name="11AF12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86D8C045-FBCD-4C14-B9F1-AE8E69892327}" type="slidenum">
              <a:rPr lang="en-US" smtClean="0"/>
              <a:pPr>
                <a:defRPr/>
              </a:pPr>
              <a:t>28</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grpSp>
        <p:nvGrpSpPr>
          <p:cNvPr id="31746" name="Group 1"/>
          <p:cNvGrpSpPr>
            <a:grpSpLocks/>
          </p:cNvGrpSpPr>
          <p:nvPr/>
        </p:nvGrpSpPr>
        <p:grpSpPr bwMode="auto">
          <a:xfrm>
            <a:off x="457200" y="1219200"/>
            <a:ext cx="3657600" cy="3987800"/>
            <a:chOff x="457200" y="1219200"/>
            <a:chExt cx="3657600" cy="3987905"/>
          </a:xfrm>
        </p:grpSpPr>
        <p:pic>
          <p:nvPicPr>
            <p:cNvPr id="31751" name="Picture 43"/>
            <p:cNvPicPr>
              <a:picLocks noChangeAspect="1" noChangeArrowheads="1"/>
            </p:cNvPicPr>
            <p:nvPr/>
          </p:nvPicPr>
          <p:blipFill>
            <a:blip r:embed="rId6">
              <a:extLst>
                <a:ext uri="{28A0092B-C50C-407E-A947-70E740481C1C}">
                  <a14:useLocalDpi xmlns:a14="http://schemas.microsoft.com/office/drawing/2010/main" val="0"/>
                </a:ext>
              </a:extLst>
            </a:blip>
            <a:srcRect b="8115"/>
            <a:stretch>
              <a:fillRect/>
            </a:stretch>
          </p:blipFill>
          <p:spPr bwMode="auto">
            <a:xfrm>
              <a:off x="457200" y="1219200"/>
              <a:ext cx="3657600" cy="3545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Rectangle 6"/>
            <p:cNvSpPr>
              <a:spLocks noChangeArrowheads="1"/>
            </p:cNvSpPr>
            <p:nvPr/>
          </p:nvSpPr>
          <p:spPr bwMode="auto">
            <a:xfrm>
              <a:off x="457200" y="4776218"/>
              <a:ext cx="3657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Syrphid fly (family Syrphidae)</a:t>
              </a:r>
              <a:br>
                <a:rPr lang="en-US" sz="1400"/>
              </a:br>
              <a:r>
                <a:rPr lang="en-US" sz="800"/>
                <a:t>David Cappaert, Michigan State University, Bugwood.org</a:t>
              </a:r>
            </a:p>
          </p:txBody>
        </p:sp>
      </p:grpSp>
      <p:sp>
        <p:nvSpPr>
          <p:cNvPr id="9" name="Diagonal Stripe 8"/>
          <p:cNvSpPr/>
          <p:nvPr/>
        </p:nvSpPr>
        <p:spPr>
          <a:xfrm>
            <a:off x="0" y="0"/>
            <a:ext cx="4191000" cy="2286000"/>
          </a:xfrm>
          <a:prstGeom prst="diagStripe">
            <a:avLst/>
          </a:prstGeom>
        </p:spPr>
        <p:style>
          <a:lnRef idx="2">
            <a:schemeClr val="dk1">
              <a:shade val="50000"/>
            </a:schemeClr>
          </a:lnRef>
          <a:fillRef idx="1">
            <a:schemeClr val="dk1"/>
          </a:fillRef>
          <a:effectRef idx="0">
            <a:schemeClr val="dk1"/>
          </a:effectRef>
          <a:fontRef idx="minor">
            <a:schemeClr val="lt1"/>
          </a:fontRef>
        </p:style>
        <p:txBody>
          <a:bodyPr wrap="none" lIns="0" tIns="91440" rIns="0" bIns="0" anchor="ctr">
            <a:scene3d>
              <a:camera prst="orthographicFront">
                <a:rot lat="0" lon="0" rev="1716000"/>
              </a:camera>
              <a:lightRig rig="threePt" dir="t"/>
            </a:scene3d>
          </a:bodyPr>
          <a:lstStyle/>
          <a:p>
            <a:pPr algn="r" fontAlgn="auto">
              <a:spcBef>
                <a:spcPts val="0"/>
              </a:spcBef>
              <a:spcAft>
                <a:spcPts val="0"/>
              </a:spcAft>
              <a:defRPr/>
            </a:pPr>
            <a:r>
              <a:rPr lang="en-US" sz="400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mpact" pitchFamily="34" charset="0"/>
              </a:rPr>
              <a:t>BEE LOOKALIKES </a:t>
            </a:r>
          </a:p>
        </p:txBody>
      </p:sp>
      <p:sp>
        <p:nvSpPr>
          <p:cNvPr id="12" name="Subtitle 13"/>
          <p:cNvSpPr txBox="1">
            <a:spLocks/>
          </p:cNvSpPr>
          <p:nvPr/>
        </p:nvSpPr>
        <p:spPr>
          <a:xfrm>
            <a:off x="4572000" y="1828800"/>
            <a:ext cx="4191000" cy="3724275"/>
          </a:xfrm>
          <a:prstGeom prst="rect">
            <a:avLst/>
          </a:prstGeom>
          <a:solidFill>
            <a:srgbClr val="F5F7F9"/>
          </a:solidFill>
          <a:ln w="15875">
            <a:noFill/>
          </a:ln>
        </p:spPr>
        <p:txBody>
          <a:bodyPr>
            <a:sp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fontAlgn="auto">
              <a:spcBef>
                <a:spcPts val="0"/>
              </a:spcBef>
              <a:spcAft>
                <a:spcPts val="1200"/>
              </a:spcAft>
              <a:defRPr/>
            </a:pPr>
            <a:r>
              <a:rPr lang="en-US" dirty="0">
                <a:solidFill>
                  <a:schemeClr val="tx2">
                    <a:lumMod val="60000"/>
                    <a:lumOff val="40000"/>
                  </a:schemeClr>
                </a:solidFill>
              </a:rPr>
              <a:t>Many flies feed on nectar as adults. Some mimic bees, flies have only two wings, whereas bees and wasps have four. The huge eyes and clubbed antennae in many species are also giveaways.</a:t>
            </a:r>
          </a:p>
          <a:p>
            <a:pPr fontAlgn="auto">
              <a:spcBef>
                <a:spcPts val="0"/>
              </a:spcBef>
              <a:spcAft>
                <a:spcPts val="1200"/>
              </a:spcAft>
              <a:defRPr/>
            </a:pPr>
            <a:r>
              <a:rPr lang="en-US" dirty="0" err="1">
                <a:solidFill>
                  <a:schemeClr val="tx2">
                    <a:lumMod val="60000"/>
                    <a:lumOff val="40000"/>
                  </a:schemeClr>
                </a:solidFill>
              </a:rPr>
              <a:t>Syrphid</a:t>
            </a:r>
            <a:r>
              <a:rPr lang="en-US" dirty="0">
                <a:solidFill>
                  <a:schemeClr val="tx2">
                    <a:lumMod val="60000"/>
                    <a:lumOff val="40000"/>
                  </a:schemeClr>
                </a:solidFill>
              </a:rPr>
              <a:t> flies (also called flower or hover flies) are familiar bee mimics. Most </a:t>
            </a:r>
            <a:r>
              <a:rPr lang="en-US" dirty="0" err="1">
                <a:solidFill>
                  <a:schemeClr val="tx2">
                    <a:lumMod val="60000"/>
                    <a:lumOff val="40000"/>
                  </a:schemeClr>
                </a:solidFill>
              </a:rPr>
              <a:t>syrphid</a:t>
            </a:r>
            <a:r>
              <a:rPr lang="en-US" dirty="0">
                <a:solidFill>
                  <a:schemeClr val="tx2">
                    <a:lumMod val="60000"/>
                    <a:lumOff val="40000"/>
                  </a:schemeClr>
                </a:solidFill>
              </a:rPr>
              <a:t> larvae are predators of aphids and other small insects.</a:t>
            </a:r>
          </a:p>
          <a:p>
            <a:pPr fontAlgn="auto">
              <a:spcBef>
                <a:spcPts val="0"/>
              </a:spcBef>
              <a:spcAft>
                <a:spcPts val="0"/>
              </a:spcAft>
              <a:defRPr/>
            </a:pPr>
            <a:r>
              <a:rPr lang="en-US" dirty="0">
                <a:solidFill>
                  <a:schemeClr val="tx2">
                    <a:lumMod val="60000"/>
                    <a:lumOff val="40000"/>
                  </a:schemeClr>
                </a:solidFill>
              </a:rPr>
              <a:t>Flies are </a:t>
            </a:r>
            <a:r>
              <a:rPr lang="en-US" dirty="0" smtClean="0">
                <a:solidFill>
                  <a:schemeClr val="tx2">
                    <a:lumMod val="60000"/>
                    <a:lumOff val="40000"/>
                  </a:schemeClr>
                </a:solidFill>
              </a:rPr>
              <a:t>passive pollinators; they </a:t>
            </a:r>
            <a:r>
              <a:rPr lang="en-US" dirty="0">
                <a:solidFill>
                  <a:schemeClr val="tx2">
                    <a:lumMod val="60000"/>
                    <a:lumOff val="40000"/>
                  </a:schemeClr>
                </a:solidFill>
              </a:rPr>
              <a:t>do not actively collect pollen, but pollen becomes trapped on their bristles while feeding.</a:t>
            </a:r>
          </a:p>
        </p:txBody>
      </p:sp>
      <p:sp>
        <p:nvSpPr>
          <p:cNvPr id="31749" name="Title 12"/>
          <p:cNvSpPr txBox="1">
            <a:spLocks/>
          </p:cNvSpPr>
          <p:nvPr/>
        </p:nvSpPr>
        <p:spPr bwMode="auto">
          <a:xfrm>
            <a:off x="4572000" y="228600"/>
            <a:ext cx="38100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anchor="b">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ts val="600"/>
              </a:spcBef>
              <a:spcAft>
                <a:spcPts val="1200"/>
              </a:spcAft>
            </a:pPr>
            <a:r>
              <a:rPr lang="en-US" sz="2800" b="1">
                <a:solidFill>
                  <a:schemeClr val="bg1"/>
                </a:solidFill>
              </a:rPr>
              <a:t>Flies</a:t>
            </a:r>
            <a:r>
              <a:rPr lang="en-US" sz="1200" b="1">
                <a:solidFill>
                  <a:schemeClr val="bg1"/>
                </a:solidFill>
              </a:rPr>
              <a:t/>
            </a:r>
            <a:br>
              <a:rPr lang="en-US" sz="1200" b="1">
                <a:solidFill>
                  <a:schemeClr val="bg1"/>
                </a:solidFill>
              </a:rPr>
            </a:br>
            <a:r>
              <a:rPr lang="en-US" sz="1200" b="1">
                <a:solidFill>
                  <a:schemeClr val="bg1"/>
                </a:solidFill>
              </a:rPr>
              <a:t/>
            </a:r>
            <a:br>
              <a:rPr lang="en-US" sz="1200" b="1">
                <a:solidFill>
                  <a:schemeClr val="bg1"/>
                </a:solidFill>
              </a:rPr>
            </a:br>
            <a:r>
              <a:rPr lang="en-US" sz="2400" b="1">
                <a:solidFill>
                  <a:schemeClr val="bg1"/>
                </a:solidFill>
              </a:rPr>
              <a:t>Order Diptera</a:t>
            </a:r>
            <a:br>
              <a:rPr lang="en-US" sz="2400" b="1">
                <a:solidFill>
                  <a:schemeClr val="bg1"/>
                </a:solidFill>
              </a:rPr>
            </a:br>
            <a:r>
              <a:rPr lang="en-US" sz="2400" b="1">
                <a:solidFill>
                  <a:schemeClr val="bg1"/>
                </a:solidFill>
              </a:rPr>
              <a:t>Family Syrphidae &amp; others</a:t>
            </a:r>
            <a:endParaRPr lang="en-US" sz="2000" b="1">
              <a:solidFill>
                <a:schemeClr val="bg1"/>
              </a:solidFill>
            </a:endParaRPr>
          </a:p>
        </p:txBody>
      </p:sp>
      <p:pic>
        <p:nvPicPr>
          <p:cNvPr id="2" name="DDB512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86D8C045-FBCD-4C14-B9F1-AE8E69892327}" type="slidenum">
              <a:rPr lang="en-US" smtClean="0"/>
              <a:pPr>
                <a:defRPr/>
              </a:pPr>
              <a:t>29</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122" name="Title 12"/>
          <p:cNvSpPr>
            <a:spLocks noGrp="1"/>
          </p:cNvSpPr>
          <p:nvPr>
            <p:ph type="ctrTitle"/>
          </p:nvPr>
        </p:nvSpPr>
        <p:spPr bwMode="auto">
          <a:xfrm>
            <a:off x="4648200" y="685800"/>
            <a:ext cx="3313113" cy="1016000"/>
          </a:xfrm>
        </p:spPr>
        <p:txBody>
          <a:bodyPr wrap="square" numCol="1" anchorCtr="0" compatLnSpc="1">
            <a:prstTxWarp prst="textNoShape">
              <a:avLst/>
            </a:prstTxWarp>
            <a:spAutoFit/>
          </a:bodyPr>
          <a:lstStyle/>
          <a:p>
            <a:pPr eaLnBrk="1" hangingPunct="1">
              <a:spcBef>
                <a:spcPts val="600"/>
              </a:spcBef>
              <a:spcAft>
                <a:spcPts val="1200"/>
              </a:spcAft>
            </a:pPr>
            <a:r>
              <a:rPr lang="en-US" sz="3200" smtClean="0">
                <a:ln>
                  <a:noFill/>
                </a:ln>
                <a:effectLst/>
              </a:rPr>
              <a:t>What are bees?</a:t>
            </a:r>
            <a:br>
              <a:rPr lang="en-US" sz="3200" smtClean="0">
                <a:ln>
                  <a:noFill/>
                </a:ln>
                <a:effectLst/>
              </a:rPr>
            </a:br>
            <a:endParaRPr lang="en-US" sz="2800" smtClean="0">
              <a:ln>
                <a:noFill/>
              </a:ln>
              <a:effectLst/>
            </a:endParaRPr>
          </a:p>
        </p:txBody>
      </p:sp>
      <p:sp>
        <p:nvSpPr>
          <p:cNvPr id="14" name="Subtitle 13"/>
          <p:cNvSpPr>
            <a:spLocks noGrp="1"/>
          </p:cNvSpPr>
          <p:nvPr>
            <p:ph type="subTitle" idx="1"/>
          </p:nvPr>
        </p:nvSpPr>
        <p:spPr>
          <a:xfrm>
            <a:off x="4724400" y="1746250"/>
            <a:ext cx="4114800" cy="3600450"/>
          </a:xfrm>
          <a:solidFill>
            <a:srgbClr val="F5F7F9"/>
          </a:solidFill>
        </p:spPr>
        <p:txBody>
          <a:bodyPr rtlCol="0">
            <a:spAutoFit/>
          </a:bodyPr>
          <a:lstStyle/>
          <a:p>
            <a:pPr marL="342900" indent="-342900" algn="l" eaLnBrk="1" fontAlgn="auto" hangingPunct="1">
              <a:spcAft>
                <a:spcPts val="1200"/>
              </a:spcAft>
              <a:buSzPct val="150000"/>
              <a:buFont typeface="Calibri" pitchFamily="34" charset="0"/>
              <a:buChar char="»"/>
              <a:defRPr/>
            </a:pPr>
            <a:r>
              <a:rPr lang="en-US" sz="2000" dirty="0" smtClean="0">
                <a:cs typeface="Times New Roman" pitchFamily="18" charset="0"/>
              </a:rPr>
              <a:t>Most bees are solitary; honey bees, bumble bees, and some sweat bees are social.</a:t>
            </a:r>
          </a:p>
          <a:p>
            <a:pPr marL="342900" indent="-342900" algn="l" eaLnBrk="1" fontAlgn="auto" hangingPunct="1">
              <a:spcAft>
                <a:spcPts val="1200"/>
              </a:spcAft>
              <a:buSzPct val="150000"/>
              <a:buFont typeface="Calibri" pitchFamily="34" charset="0"/>
              <a:buChar char="»"/>
              <a:defRPr/>
            </a:pPr>
            <a:r>
              <a:rPr lang="en-US" sz="2000" dirty="0" smtClean="0">
                <a:cs typeface="Times New Roman" pitchFamily="18" charset="0"/>
              </a:rPr>
              <a:t>Among the social bees, only honey bee colonies are perennial (survive year to year).</a:t>
            </a:r>
          </a:p>
          <a:p>
            <a:pPr marL="342900" indent="-342900" algn="l" eaLnBrk="1" fontAlgn="auto" hangingPunct="1">
              <a:spcAft>
                <a:spcPts val="1200"/>
              </a:spcAft>
              <a:buSzPct val="150000"/>
              <a:buFont typeface="Calibri" pitchFamily="34" charset="0"/>
              <a:buChar char="»"/>
              <a:defRPr/>
            </a:pPr>
            <a:r>
              <a:rPr lang="en-US" sz="2000" dirty="0" smtClean="0">
                <a:cs typeface="Times New Roman" pitchFamily="18" charset="0"/>
              </a:rPr>
              <a:t>Solitary and social wasps are sometimes mistaken for bees. Social wasps have annual colonies like bumble bees.</a:t>
            </a:r>
            <a:endParaRPr lang="en-US" sz="2000" dirty="0" smtClean="0"/>
          </a:p>
        </p:txBody>
      </p:sp>
      <p:grpSp>
        <p:nvGrpSpPr>
          <p:cNvPr id="5124" name="Group 6"/>
          <p:cNvGrpSpPr>
            <a:grpSpLocks/>
          </p:cNvGrpSpPr>
          <p:nvPr/>
        </p:nvGrpSpPr>
        <p:grpSpPr bwMode="auto">
          <a:xfrm>
            <a:off x="76200" y="76200"/>
            <a:ext cx="3913188" cy="998538"/>
            <a:chOff x="914400" y="1657349"/>
            <a:chExt cx="3913632" cy="999226"/>
          </a:xfrm>
        </p:grpSpPr>
        <p:pic>
          <p:nvPicPr>
            <p:cNvPr id="5128" name="Picture 2" descr="http://www.xerces.org/wp-content/themes/xerces/images/headers/33.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657349"/>
              <a:ext cx="3913632" cy="99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Rectangle 8"/>
            <p:cNvSpPr>
              <a:spLocks noChangeArrowheads="1"/>
            </p:cNvSpPr>
            <p:nvPr/>
          </p:nvSpPr>
          <p:spPr bwMode="auto">
            <a:xfrm>
              <a:off x="914400" y="1657349"/>
              <a:ext cx="825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chemeClr val="bg1"/>
                  </a:solidFill>
                </a:rPr>
                <a:t>FROM:</a:t>
              </a:r>
            </a:p>
          </p:txBody>
        </p:sp>
      </p:grpSp>
      <p:pic>
        <p:nvPicPr>
          <p:cNvPr id="5125" name="Picture 10" descr="C:\Users\krisc001\AppData\Local\Microsoft\Windows\Temporary Internet Files\Content.IE5\7N1G98Q6\MC900354035[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600" y="1524000"/>
            <a:ext cx="30194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2" descr="C:\Users\krisc001\AppData\Local\Microsoft\Windows\Temporary Internet Files\Content.IE5\7N1G98Q6\MC900438018[1].png"/>
          <p:cNvPicPr>
            <a:picLocks noChangeAspect="1" noChangeArrowheads="1"/>
          </p:cNvPicPr>
          <p:nvPr/>
        </p:nvPicPr>
        <p:blipFill>
          <a:blip r:embed="rId8">
            <a:extLst>
              <a:ext uri="{28A0092B-C50C-407E-A947-70E740481C1C}">
                <a14:useLocalDpi xmlns:a14="http://schemas.microsoft.com/office/drawing/2010/main" val="0"/>
              </a:ext>
            </a:extLst>
          </a:blip>
          <a:srcRect t="9721" b="19098"/>
          <a:stretch>
            <a:fillRect/>
          </a:stretch>
        </p:blipFill>
        <p:spPr bwMode="auto">
          <a:xfrm>
            <a:off x="1509713" y="4600575"/>
            <a:ext cx="27432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E126403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0ADBBD4-673B-4E95-8B03-49AE89561EB3}" type="slidenum">
              <a:rPr lang="en-US" smtClean="0"/>
              <a:pPr>
                <a:defRPr/>
              </a:pPr>
              <a:t>3</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2770" name="Title 12"/>
          <p:cNvSpPr>
            <a:spLocks noGrp="1"/>
          </p:cNvSpPr>
          <p:nvPr>
            <p:ph type="ctrTitle" idx="4294967295"/>
          </p:nvPr>
        </p:nvSpPr>
        <p:spPr bwMode="auto">
          <a:xfrm>
            <a:off x="4572000" y="762000"/>
            <a:ext cx="3352800" cy="1446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Ins="0" numCol="1" anchorCtr="0" compatLnSpc="1">
            <a:prstTxWarp prst="textNoShape">
              <a:avLst/>
            </a:prstTxWarp>
            <a:spAutoFit/>
          </a:bodyPr>
          <a:lstStyle/>
          <a:p>
            <a:pPr eaLnBrk="1" hangingPunct="1"/>
            <a:r>
              <a:rPr lang="en-US" sz="2800" smtClean="0">
                <a:ln>
                  <a:noFill/>
                </a:ln>
                <a:effectLst/>
              </a:rPr>
              <a:t>Butterflies &amp; Moths</a:t>
            </a:r>
            <a:r>
              <a:rPr lang="en-US" sz="1100" smtClean="0">
                <a:ln>
                  <a:noFill/>
                </a:ln>
                <a:effectLst/>
              </a:rPr>
              <a:t/>
            </a:r>
            <a:br>
              <a:rPr lang="en-US" sz="1100" smtClean="0">
                <a:ln>
                  <a:noFill/>
                </a:ln>
                <a:effectLst/>
              </a:rPr>
            </a:br>
            <a:r>
              <a:rPr lang="en-US" sz="1200" smtClean="0">
                <a:ln>
                  <a:noFill/>
                </a:ln>
                <a:effectLst/>
              </a:rPr>
              <a:t/>
            </a:r>
            <a:br>
              <a:rPr lang="en-US" sz="1200" smtClean="0">
                <a:ln>
                  <a:noFill/>
                </a:ln>
                <a:effectLst/>
              </a:rPr>
            </a:br>
            <a:r>
              <a:rPr lang="en-US" sz="2400" smtClean="0">
                <a:ln>
                  <a:noFill/>
                </a:ln>
                <a:effectLst/>
              </a:rPr>
              <a:t>Order Lepidoptera</a:t>
            </a:r>
            <a:br>
              <a:rPr lang="en-US" sz="2400" smtClean="0">
                <a:ln>
                  <a:noFill/>
                </a:ln>
                <a:effectLst/>
              </a:rPr>
            </a:br>
            <a:r>
              <a:rPr lang="en-US" sz="2400" smtClean="0">
                <a:ln>
                  <a:noFill/>
                </a:ln>
                <a:effectLst/>
              </a:rPr>
              <a:t>Many families</a:t>
            </a:r>
            <a:endParaRPr lang="en-US" sz="2800" smtClean="0">
              <a:ln>
                <a:noFill/>
              </a:ln>
              <a:effectLst/>
            </a:endParaRPr>
          </a:p>
        </p:txBody>
      </p:sp>
      <p:grpSp>
        <p:nvGrpSpPr>
          <p:cNvPr id="32771" name="Group 1"/>
          <p:cNvGrpSpPr>
            <a:grpSpLocks/>
          </p:cNvGrpSpPr>
          <p:nvPr/>
        </p:nvGrpSpPr>
        <p:grpSpPr bwMode="auto">
          <a:xfrm>
            <a:off x="450850" y="344488"/>
            <a:ext cx="3816350" cy="6169025"/>
            <a:chOff x="381000" y="228600"/>
            <a:chExt cx="3816096" cy="6170295"/>
          </a:xfrm>
        </p:grpSpPr>
        <p:pic>
          <p:nvPicPr>
            <p:cNvPr id="32774" name="Picture 29"/>
            <p:cNvPicPr>
              <a:picLocks noChangeAspect="1" noChangeArrowheads="1"/>
            </p:cNvPicPr>
            <p:nvPr/>
          </p:nvPicPr>
          <p:blipFill>
            <a:blip r:embed="rId5">
              <a:extLst>
                <a:ext uri="{28A0092B-C50C-407E-A947-70E740481C1C}">
                  <a14:useLocalDpi xmlns:a14="http://schemas.microsoft.com/office/drawing/2010/main" val="0"/>
                </a:ext>
              </a:extLst>
            </a:blip>
            <a:srcRect l="3709" r="14565" b="27238"/>
            <a:stretch>
              <a:fillRect/>
            </a:stretch>
          </p:blipFill>
          <p:spPr bwMode="auto">
            <a:xfrm>
              <a:off x="384048" y="3429000"/>
              <a:ext cx="3813048" cy="254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11"/>
            <p:cNvSpPr>
              <a:spLocks noChangeArrowheads="1"/>
            </p:cNvSpPr>
            <p:nvPr/>
          </p:nvSpPr>
          <p:spPr bwMode="auto">
            <a:xfrm>
              <a:off x="381000" y="2771775"/>
              <a:ext cx="3810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solidFill>
                    <a:srgbClr val="000000"/>
                  </a:solidFill>
                </a:rPr>
                <a:t>Karner blue butterfly (</a:t>
              </a:r>
              <a:r>
                <a:rPr lang="en-US" sz="1400" i="1">
                  <a:solidFill>
                    <a:srgbClr val="000000"/>
                  </a:solidFill>
                </a:rPr>
                <a:t>Plebejus melissa</a:t>
              </a:r>
              <a:r>
                <a:rPr lang="en-US" sz="1400">
                  <a:solidFill>
                    <a:srgbClr val="000000"/>
                  </a:solidFill>
                </a:rPr>
                <a:t>)</a:t>
              </a:r>
              <a:br>
                <a:rPr lang="en-US" sz="1400">
                  <a:solidFill>
                    <a:srgbClr val="000000"/>
                  </a:solidFill>
                </a:rPr>
              </a:br>
              <a:r>
                <a:rPr lang="en-US" sz="800">
                  <a:solidFill>
                    <a:srgbClr val="000000"/>
                  </a:solidFill>
                </a:rPr>
                <a:t>Catherine Herms, The Ohio State University, Bugwood.org</a:t>
              </a:r>
            </a:p>
          </p:txBody>
        </p:sp>
        <p:sp>
          <p:nvSpPr>
            <p:cNvPr id="32776" name="Rectangle 14"/>
            <p:cNvSpPr>
              <a:spLocks noChangeArrowheads="1"/>
            </p:cNvSpPr>
            <p:nvPr/>
          </p:nvSpPr>
          <p:spPr bwMode="auto">
            <a:xfrm>
              <a:off x="381000" y="5968008"/>
              <a:ext cx="3810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Hummingbird clearwing (</a:t>
              </a:r>
              <a:r>
                <a:rPr lang="en-US" sz="1400" i="1"/>
                <a:t>Hemaris thysbe</a:t>
              </a:r>
              <a:r>
                <a:rPr lang="en-US" sz="1400"/>
                <a:t>)</a:t>
              </a:r>
              <a:br>
                <a:rPr lang="en-US" sz="1400"/>
              </a:br>
              <a:r>
                <a:rPr lang="fr-FR" sz="800"/>
                <a:t>Alan Grant, Dept Environmental Protection, Bugwood.org</a:t>
              </a:r>
              <a:endParaRPr lang="en-US" sz="800"/>
            </a:p>
          </p:txBody>
        </p:sp>
        <p:pic>
          <p:nvPicPr>
            <p:cNvPr id="32777" name="Picture 37"/>
            <p:cNvPicPr>
              <a:picLocks noChangeAspect="1" noChangeArrowheads="1"/>
            </p:cNvPicPr>
            <p:nvPr/>
          </p:nvPicPr>
          <p:blipFill>
            <a:blip r:embed="rId6">
              <a:extLst>
                <a:ext uri="{28A0092B-C50C-407E-A947-70E740481C1C}">
                  <a14:useLocalDpi xmlns:a14="http://schemas.microsoft.com/office/drawing/2010/main" val="0"/>
                </a:ext>
              </a:extLst>
            </a:blip>
            <a:srcRect l="16824" t="21790" r="24153" b="19785"/>
            <a:stretch>
              <a:fillRect/>
            </a:stretch>
          </p:blipFill>
          <p:spPr bwMode="auto">
            <a:xfrm>
              <a:off x="384048" y="228600"/>
              <a:ext cx="3810000" cy="254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Subtitle 13"/>
          <p:cNvSpPr txBox="1">
            <a:spLocks/>
          </p:cNvSpPr>
          <p:nvPr/>
        </p:nvSpPr>
        <p:spPr>
          <a:xfrm>
            <a:off x="4572000" y="2362200"/>
            <a:ext cx="4191000" cy="3016250"/>
          </a:xfrm>
          <a:prstGeom prst="rect">
            <a:avLst/>
          </a:prstGeom>
          <a:solidFill>
            <a:srgbClr val="F5F7F9"/>
          </a:solidFill>
          <a:ln w="15875">
            <a:noFill/>
          </a:ln>
        </p:spPr>
        <p:txBody>
          <a:bodyPr>
            <a:sp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fontAlgn="auto">
              <a:spcBef>
                <a:spcPts val="0"/>
              </a:spcBef>
              <a:spcAft>
                <a:spcPts val="1200"/>
              </a:spcAft>
              <a:defRPr/>
            </a:pPr>
            <a:r>
              <a:rPr lang="en-US" dirty="0">
                <a:solidFill>
                  <a:schemeClr val="tx2">
                    <a:lumMod val="60000"/>
                    <a:lumOff val="40000"/>
                  </a:schemeClr>
                </a:solidFill>
              </a:rPr>
              <a:t>All butterflies and some moths feed on nectar as adults. Like flies, these insects do not directly collect pollen, but hairs and scales pick up pollen during feeding.</a:t>
            </a:r>
          </a:p>
          <a:p>
            <a:pPr fontAlgn="auto">
              <a:spcBef>
                <a:spcPts val="0"/>
              </a:spcBef>
              <a:spcAft>
                <a:spcPts val="0"/>
              </a:spcAft>
              <a:defRPr/>
            </a:pPr>
            <a:r>
              <a:rPr lang="en-US" dirty="0">
                <a:solidFill>
                  <a:schemeClr val="tx2">
                    <a:lumMod val="60000"/>
                    <a:lumOff val="40000"/>
                  </a:schemeClr>
                </a:solidFill>
              </a:rPr>
              <a:t>Most larvae of butterflies and moths feed on plants. Tolerating some feeding damage in the garden will allow desirable species to develop into adults. Visit </a:t>
            </a:r>
            <a:r>
              <a:rPr lang="en-US" dirty="0">
                <a:solidFill>
                  <a:schemeClr val="tx2">
                    <a:lumMod val="60000"/>
                    <a:lumOff val="40000"/>
                  </a:schemeClr>
                </a:solidFill>
                <a:hlinkClick r:id="rId7"/>
              </a:rPr>
              <a:t>www.butterfliesandmoths.org</a:t>
            </a:r>
            <a:r>
              <a:rPr lang="en-US" dirty="0">
                <a:solidFill>
                  <a:schemeClr val="tx2">
                    <a:lumMod val="60000"/>
                    <a:lumOff val="40000"/>
                  </a:schemeClr>
                </a:solidFill>
              </a:rPr>
              <a:t> or </a:t>
            </a:r>
            <a:r>
              <a:rPr lang="en-US" dirty="0">
                <a:solidFill>
                  <a:schemeClr val="tx2">
                    <a:lumMod val="60000"/>
                    <a:lumOff val="40000"/>
                  </a:schemeClr>
                </a:solidFill>
                <a:hlinkClick r:id="rId8"/>
              </a:rPr>
              <a:t>bugguide.net</a:t>
            </a:r>
            <a:r>
              <a:rPr lang="en-US" dirty="0">
                <a:solidFill>
                  <a:schemeClr val="tx2">
                    <a:lumMod val="60000"/>
                    <a:lumOff val="40000"/>
                  </a:schemeClr>
                </a:solidFill>
              </a:rPr>
              <a:t> for identification tips.</a:t>
            </a:r>
          </a:p>
        </p:txBody>
      </p:sp>
      <p:pic>
        <p:nvPicPr>
          <p:cNvPr id="2" name="9A1E13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86D8C045-FBCD-4C14-B9F1-AE8E69892327}" type="slidenum">
              <a:rPr lang="en-US" smtClean="0"/>
              <a:pPr>
                <a:defRPr/>
              </a:pPr>
              <a:t>30</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3794" name="Title 12"/>
          <p:cNvSpPr>
            <a:spLocks noGrp="1"/>
          </p:cNvSpPr>
          <p:nvPr>
            <p:ph type="ctrTitle" idx="4294967295"/>
          </p:nvPr>
        </p:nvSpPr>
        <p:spPr bwMode="auto">
          <a:xfrm>
            <a:off x="4572000" y="762000"/>
            <a:ext cx="3733800" cy="1446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spAutoFit/>
          </a:bodyPr>
          <a:lstStyle/>
          <a:p>
            <a:pPr eaLnBrk="1" hangingPunct="1"/>
            <a:r>
              <a:rPr lang="en-US" sz="2800" smtClean="0">
                <a:ln>
                  <a:noFill/>
                </a:ln>
                <a:effectLst/>
              </a:rPr>
              <a:t>Beetles</a:t>
            </a:r>
            <a:r>
              <a:rPr lang="en-US" sz="1100" smtClean="0">
                <a:ln>
                  <a:noFill/>
                </a:ln>
                <a:effectLst/>
              </a:rPr>
              <a:t/>
            </a:r>
            <a:br>
              <a:rPr lang="en-US" sz="1100" smtClean="0">
                <a:ln>
                  <a:noFill/>
                </a:ln>
                <a:effectLst/>
              </a:rPr>
            </a:br>
            <a:r>
              <a:rPr lang="en-US" sz="1200" smtClean="0">
                <a:ln>
                  <a:noFill/>
                </a:ln>
                <a:effectLst/>
              </a:rPr>
              <a:t/>
            </a:r>
            <a:br>
              <a:rPr lang="en-US" sz="1200" smtClean="0">
                <a:ln>
                  <a:noFill/>
                </a:ln>
                <a:effectLst/>
              </a:rPr>
            </a:br>
            <a:r>
              <a:rPr lang="en-US" sz="2400" smtClean="0">
                <a:ln>
                  <a:noFill/>
                </a:ln>
                <a:effectLst/>
              </a:rPr>
              <a:t>Order Coleoptera</a:t>
            </a:r>
            <a:br>
              <a:rPr lang="en-US" sz="2400" smtClean="0">
                <a:ln>
                  <a:noFill/>
                </a:ln>
                <a:effectLst/>
              </a:rPr>
            </a:br>
            <a:r>
              <a:rPr lang="en-US" sz="2400" smtClean="0">
                <a:ln>
                  <a:noFill/>
                </a:ln>
                <a:effectLst/>
              </a:rPr>
              <a:t>Many families</a:t>
            </a:r>
            <a:endParaRPr lang="en-US" sz="2800" smtClean="0">
              <a:ln>
                <a:noFill/>
              </a:ln>
              <a:effectLst/>
            </a:endParaRPr>
          </a:p>
        </p:txBody>
      </p:sp>
      <p:grpSp>
        <p:nvGrpSpPr>
          <p:cNvPr id="33795" name="Group 2"/>
          <p:cNvGrpSpPr>
            <a:grpSpLocks/>
          </p:cNvGrpSpPr>
          <p:nvPr/>
        </p:nvGrpSpPr>
        <p:grpSpPr bwMode="auto">
          <a:xfrm>
            <a:off x="450850" y="347663"/>
            <a:ext cx="3816350" cy="6164262"/>
            <a:chOff x="381000" y="228600"/>
            <a:chExt cx="3816096" cy="6164175"/>
          </a:xfrm>
        </p:grpSpPr>
        <p:pic>
          <p:nvPicPr>
            <p:cNvPr id="33798" name="Picture 37"/>
            <p:cNvPicPr>
              <a:picLocks noChangeAspect="1" noChangeArrowheads="1"/>
            </p:cNvPicPr>
            <p:nvPr/>
          </p:nvPicPr>
          <p:blipFill>
            <a:blip r:embed="rId5">
              <a:extLst>
                <a:ext uri="{28A0092B-C50C-407E-A947-70E740481C1C}">
                  <a14:useLocalDpi xmlns:a14="http://schemas.microsoft.com/office/drawing/2010/main" val="0"/>
                </a:ext>
              </a:extLst>
            </a:blip>
            <a:srcRect l="18517" t="2322" b="16193"/>
            <a:stretch>
              <a:fillRect/>
            </a:stretch>
          </p:blipFill>
          <p:spPr bwMode="auto">
            <a:xfrm>
              <a:off x="384048" y="228600"/>
              <a:ext cx="3813048" cy="254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9"/>
            <p:cNvPicPr>
              <a:picLocks noChangeAspect="1" noChangeArrowheads="1"/>
            </p:cNvPicPr>
            <p:nvPr/>
          </p:nvPicPr>
          <p:blipFill>
            <a:blip r:embed="rId6">
              <a:extLst>
                <a:ext uri="{28A0092B-C50C-407E-A947-70E740481C1C}">
                  <a14:useLocalDpi xmlns:a14="http://schemas.microsoft.com/office/drawing/2010/main" val="0"/>
                </a:ext>
              </a:extLst>
            </a:blip>
            <a:srcRect t="11444" r="6491" b="10162"/>
            <a:stretch>
              <a:fillRect/>
            </a:stretch>
          </p:blipFill>
          <p:spPr bwMode="auto">
            <a:xfrm>
              <a:off x="384048" y="3429000"/>
              <a:ext cx="3813048"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Rectangle 11"/>
            <p:cNvSpPr>
              <a:spLocks noChangeArrowheads="1"/>
            </p:cNvSpPr>
            <p:nvPr/>
          </p:nvSpPr>
          <p:spPr bwMode="auto">
            <a:xfrm>
              <a:off x="384048" y="2771775"/>
              <a:ext cx="380695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solidFill>
                    <a:srgbClr val="000000"/>
                  </a:solidFill>
                </a:rPr>
                <a:t>Goldenrod solider beetle</a:t>
              </a:r>
              <a:br>
                <a:rPr lang="en-US" sz="1400">
                  <a:solidFill>
                    <a:srgbClr val="000000"/>
                  </a:solidFill>
                </a:rPr>
              </a:br>
              <a:r>
                <a:rPr lang="en-US" sz="1400">
                  <a:solidFill>
                    <a:srgbClr val="000000"/>
                  </a:solidFill>
                </a:rPr>
                <a:t>(</a:t>
              </a:r>
              <a:r>
                <a:rPr lang="en-US" sz="1400" i="1">
                  <a:solidFill>
                    <a:srgbClr val="000000"/>
                  </a:solidFill>
                </a:rPr>
                <a:t>Chauliognathus pensylvanicus</a:t>
              </a:r>
              <a:r>
                <a:rPr lang="en-US" sz="1400">
                  <a:solidFill>
                    <a:srgbClr val="000000"/>
                  </a:solidFill>
                </a:rPr>
                <a:t>)</a:t>
              </a:r>
              <a:br>
                <a:rPr lang="en-US" sz="1400">
                  <a:solidFill>
                    <a:srgbClr val="000000"/>
                  </a:solidFill>
                </a:rPr>
              </a:br>
              <a:r>
                <a:rPr lang="en-US" sz="800"/>
                <a:t>Whitney Cranshaw, Colorado State University, Bugwood.org</a:t>
              </a:r>
              <a:endParaRPr lang="en-US" sz="800">
                <a:solidFill>
                  <a:srgbClr val="000000"/>
                </a:solidFill>
              </a:endParaRPr>
            </a:p>
          </p:txBody>
        </p:sp>
        <p:sp>
          <p:nvSpPr>
            <p:cNvPr id="33801" name="Rectangle 14"/>
            <p:cNvSpPr>
              <a:spLocks noChangeArrowheads="1"/>
            </p:cNvSpPr>
            <p:nvPr/>
          </p:nvSpPr>
          <p:spPr bwMode="auto">
            <a:xfrm>
              <a:off x="381000" y="5961888"/>
              <a:ext cx="3810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Checkered beetle (</a:t>
              </a:r>
              <a:r>
                <a:rPr lang="en-US" sz="1400" i="1"/>
                <a:t>Trichodes nutalli</a:t>
              </a:r>
              <a:r>
                <a:rPr lang="en-US" sz="1400"/>
                <a:t>)</a:t>
              </a:r>
              <a:br>
                <a:rPr lang="en-US" sz="1400"/>
              </a:br>
              <a:r>
                <a:rPr lang="en-US" sz="800">
                  <a:solidFill>
                    <a:srgbClr val="000000"/>
                  </a:solidFill>
                </a:rPr>
                <a:t>David Cappaert, Michigan State University, Bugwood.org</a:t>
              </a:r>
            </a:p>
          </p:txBody>
        </p:sp>
      </p:grpSp>
      <p:sp>
        <p:nvSpPr>
          <p:cNvPr id="16" name="Subtitle 13"/>
          <p:cNvSpPr txBox="1">
            <a:spLocks/>
          </p:cNvSpPr>
          <p:nvPr/>
        </p:nvSpPr>
        <p:spPr>
          <a:xfrm>
            <a:off x="4572000" y="2362200"/>
            <a:ext cx="4191000" cy="2738438"/>
          </a:xfrm>
          <a:prstGeom prst="rect">
            <a:avLst/>
          </a:prstGeom>
          <a:solidFill>
            <a:srgbClr val="F5F7F9"/>
          </a:solidFill>
          <a:ln w="15875">
            <a:noFill/>
          </a:ln>
        </p:spPr>
        <p:txBody>
          <a:bodyPr>
            <a:sp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fontAlgn="auto">
              <a:spcBef>
                <a:spcPts val="0"/>
              </a:spcBef>
              <a:spcAft>
                <a:spcPts val="1200"/>
              </a:spcAft>
              <a:defRPr/>
            </a:pPr>
            <a:r>
              <a:rPr lang="en-US" dirty="0">
                <a:solidFill>
                  <a:schemeClr val="tx2">
                    <a:lumMod val="60000"/>
                    <a:lumOff val="40000"/>
                  </a:schemeClr>
                </a:solidFill>
              </a:rPr>
              <a:t>There are more beetles that any other type of animal. Their diets range from plants to decaying materials to other insects. Some beetles feed in similar habitats as both larvae and adults; others do not.</a:t>
            </a:r>
          </a:p>
          <a:p>
            <a:pPr fontAlgn="auto">
              <a:spcBef>
                <a:spcPts val="0"/>
              </a:spcBef>
              <a:spcAft>
                <a:spcPts val="1200"/>
              </a:spcAft>
              <a:defRPr/>
            </a:pPr>
            <a:r>
              <a:rPr lang="en-US" dirty="0">
                <a:solidFill>
                  <a:schemeClr val="tx2">
                    <a:lumMod val="60000"/>
                    <a:lumOff val="40000"/>
                  </a:schemeClr>
                </a:solidFill>
              </a:rPr>
              <a:t>Many beetles can be found visiting flowers as passive pollinators. Some flowers have evolved odors to attract beetles</a:t>
            </a:r>
            <a:endParaRPr lang="en-US" sz="1600" dirty="0">
              <a:solidFill>
                <a:schemeClr val="tx2">
                  <a:lumMod val="60000"/>
                  <a:lumOff val="40000"/>
                </a:schemeClr>
              </a:solidFill>
            </a:endParaRPr>
          </a:p>
        </p:txBody>
      </p:sp>
      <p:pic>
        <p:nvPicPr>
          <p:cNvPr id="2" name="D35313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86D8C045-FBCD-4C14-B9F1-AE8E69892327}" type="slidenum">
              <a:rPr lang="en-US" smtClean="0"/>
              <a:pPr>
                <a:defRPr/>
              </a:pPr>
              <a:t>31</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4818" name="Title 12"/>
          <p:cNvSpPr>
            <a:spLocks noGrp="1"/>
          </p:cNvSpPr>
          <p:nvPr>
            <p:ph type="ctrTitle"/>
          </p:nvPr>
        </p:nvSpPr>
        <p:spPr bwMode="auto">
          <a:xfrm>
            <a:off x="4572000" y="838200"/>
            <a:ext cx="3429000" cy="1066800"/>
          </a:xfrm>
        </p:spPr>
        <p:txBody>
          <a:bodyPr wrap="square" rIns="0" numCol="1" anchor="ctr" anchorCtr="0" compatLnSpc="1">
            <a:prstTxWarp prst="textNoShape">
              <a:avLst/>
            </a:prstTxWarp>
          </a:bodyPr>
          <a:lstStyle/>
          <a:p>
            <a:pPr eaLnBrk="1" hangingPunct="1"/>
            <a:r>
              <a:rPr lang="en-US" sz="4800" smtClean="0">
                <a:ln>
                  <a:noFill/>
                </a:ln>
                <a:effectLst/>
              </a:rPr>
              <a:t>THE END</a:t>
            </a:r>
          </a:p>
        </p:txBody>
      </p:sp>
      <p:sp>
        <p:nvSpPr>
          <p:cNvPr id="3" name="Subtitle 2"/>
          <p:cNvSpPr>
            <a:spLocks noGrp="1"/>
          </p:cNvSpPr>
          <p:nvPr>
            <p:ph type="subTitle" idx="1"/>
          </p:nvPr>
        </p:nvSpPr>
        <p:spPr>
          <a:xfrm>
            <a:off x="4572000" y="2057400"/>
            <a:ext cx="4191000" cy="3292475"/>
          </a:xfrm>
          <a:solidFill>
            <a:srgbClr val="F5F7F9"/>
          </a:solidFill>
        </p:spPr>
        <p:txBody>
          <a:bodyPr rtlCol="0">
            <a:spAutoFit/>
          </a:bodyPr>
          <a:lstStyle/>
          <a:p>
            <a:pPr algn="l" eaLnBrk="1" fontAlgn="auto" hangingPunct="1">
              <a:spcBef>
                <a:spcPts val="0"/>
              </a:spcBef>
              <a:spcAft>
                <a:spcPts val="1200"/>
              </a:spcAft>
              <a:buFont typeface="Arial" pitchFamily="34" charset="0"/>
              <a:buNone/>
              <a:defRPr/>
            </a:pPr>
            <a:r>
              <a:rPr lang="en-US" sz="1800" dirty="0" smtClean="0"/>
              <a:t>CUES </a:t>
            </a:r>
            <a:r>
              <a:rPr lang="en-US" sz="1800" dirty="0"/>
              <a:t>Pollinator Conservation Page: </a:t>
            </a:r>
            <a:r>
              <a:rPr lang="en-US" sz="1400" dirty="0">
                <a:hlinkClick r:id="rId5"/>
              </a:rPr>
              <a:t>http://</a:t>
            </a:r>
            <a:r>
              <a:rPr lang="en-US" sz="1400" dirty="0" smtClean="0">
                <a:hlinkClick r:id="rId5"/>
              </a:rPr>
              <a:t>www.entomology.umn.edu/cues/pollinators/</a:t>
            </a:r>
            <a:r>
              <a:rPr lang="en-US" sz="1400" dirty="0" smtClean="0"/>
              <a:t> </a:t>
            </a:r>
          </a:p>
          <a:p>
            <a:pPr algn="l" eaLnBrk="1" fontAlgn="auto" hangingPunct="1">
              <a:spcBef>
                <a:spcPts val="0"/>
              </a:spcBef>
              <a:spcAft>
                <a:spcPts val="1200"/>
              </a:spcAft>
              <a:buFont typeface="Arial" pitchFamily="34" charset="0"/>
              <a:buNone/>
              <a:defRPr/>
            </a:pPr>
            <a:r>
              <a:rPr lang="en-US" sz="1800" dirty="0" smtClean="0"/>
              <a:t>University </a:t>
            </a:r>
            <a:r>
              <a:rPr lang="en-US" sz="1800" dirty="0"/>
              <a:t>of Minnesota Bee </a:t>
            </a:r>
            <a:r>
              <a:rPr lang="en-US" sz="1800" dirty="0" smtClean="0"/>
              <a:t>Lab:</a:t>
            </a:r>
            <a:br>
              <a:rPr lang="en-US" sz="1800" dirty="0" smtClean="0"/>
            </a:br>
            <a:r>
              <a:rPr lang="en-US" sz="1400" dirty="0" smtClean="0">
                <a:hlinkClick r:id="rId6"/>
              </a:rPr>
              <a:t>http</a:t>
            </a:r>
            <a:r>
              <a:rPr lang="en-US" sz="1400" dirty="0">
                <a:hlinkClick r:id="rId6"/>
              </a:rPr>
              <a:t>://</a:t>
            </a:r>
            <a:r>
              <a:rPr lang="en-US" sz="1400" dirty="0" smtClean="0">
                <a:hlinkClick r:id="rId6"/>
              </a:rPr>
              <a:t>www.beelab.umn.edu/</a:t>
            </a:r>
            <a:endParaRPr lang="en-US" sz="1400" dirty="0" smtClean="0"/>
          </a:p>
          <a:p>
            <a:pPr algn="l" eaLnBrk="1" fontAlgn="auto" hangingPunct="1">
              <a:spcBef>
                <a:spcPts val="0"/>
              </a:spcBef>
              <a:spcAft>
                <a:spcPts val="1200"/>
              </a:spcAft>
              <a:buFont typeface="Arial" pitchFamily="34" charset="0"/>
              <a:buNone/>
              <a:defRPr/>
            </a:pPr>
            <a:r>
              <a:rPr lang="en-US" sz="1800" dirty="0" smtClean="0"/>
              <a:t>University </a:t>
            </a:r>
            <a:r>
              <a:rPr lang="en-US" sz="1800" dirty="0"/>
              <a:t>of Minnesota Department of </a:t>
            </a:r>
            <a:r>
              <a:rPr lang="en-US" sz="1800" dirty="0" smtClean="0"/>
              <a:t>Entomology: </a:t>
            </a:r>
            <a:r>
              <a:rPr lang="en-US" sz="1400" dirty="0" smtClean="0">
                <a:hlinkClick r:id="rId7"/>
              </a:rPr>
              <a:t>http</a:t>
            </a:r>
            <a:r>
              <a:rPr lang="en-US" sz="1400" dirty="0">
                <a:hlinkClick r:id="rId7"/>
              </a:rPr>
              <a:t>://</a:t>
            </a:r>
            <a:r>
              <a:rPr lang="en-US" sz="1400" dirty="0" smtClean="0">
                <a:hlinkClick r:id="rId7"/>
              </a:rPr>
              <a:t>www.entomology.umn.edu/</a:t>
            </a:r>
            <a:r>
              <a:rPr lang="en-US" sz="1400" dirty="0" smtClean="0"/>
              <a:t> </a:t>
            </a:r>
          </a:p>
          <a:p>
            <a:pPr algn="l" eaLnBrk="1" fontAlgn="auto" hangingPunct="1">
              <a:spcBef>
                <a:spcPts val="0"/>
              </a:spcBef>
              <a:spcAft>
                <a:spcPts val="1200"/>
              </a:spcAft>
              <a:buFont typeface="Arial" pitchFamily="34" charset="0"/>
              <a:buNone/>
              <a:defRPr/>
            </a:pPr>
            <a:r>
              <a:rPr lang="en-US" sz="1800" dirty="0" smtClean="0"/>
              <a:t>University </a:t>
            </a:r>
            <a:r>
              <a:rPr lang="en-US" sz="1800" dirty="0"/>
              <a:t>of Minnesota Extension </a:t>
            </a:r>
            <a:r>
              <a:rPr lang="en-US" sz="1800" dirty="0" smtClean="0"/>
              <a:t>Service:</a:t>
            </a:r>
            <a:br>
              <a:rPr lang="en-US" sz="1800" dirty="0" smtClean="0"/>
            </a:br>
            <a:r>
              <a:rPr lang="en-US" sz="1400" dirty="0" smtClean="0">
                <a:hlinkClick r:id="rId8"/>
              </a:rPr>
              <a:t>http</a:t>
            </a:r>
            <a:r>
              <a:rPr lang="en-US" sz="1400" dirty="0">
                <a:hlinkClick r:id="rId8"/>
              </a:rPr>
              <a:t>://</a:t>
            </a:r>
            <a:r>
              <a:rPr lang="en-US" sz="1400" dirty="0" smtClean="0">
                <a:hlinkClick r:id="rId8"/>
              </a:rPr>
              <a:t>www.extension.umn.edu/</a:t>
            </a:r>
            <a:endParaRPr lang="en-US" sz="1400" dirty="0" smtClean="0"/>
          </a:p>
          <a:p>
            <a:pPr algn="l" eaLnBrk="1" fontAlgn="auto" hangingPunct="1">
              <a:spcBef>
                <a:spcPts val="0"/>
              </a:spcBef>
              <a:spcAft>
                <a:spcPts val="1200"/>
              </a:spcAft>
              <a:buFont typeface="Arial" pitchFamily="34" charset="0"/>
              <a:buNone/>
              <a:defRPr/>
            </a:pPr>
            <a:r>
              <a:rPr lang="en-US" sz="1800" dirty="0" smtClean="0"/>
              <a:t>The </a:t>
            </a:r>
            <a:r>
              <a:rPr lang="en-US" sz="1800" dirty="0"/>
              <a:t>Xerces Society for Invertebrate Conservation: </a:t>
            </a:r>
            <a:r>
              <a:rPr lang="en-US" sz="1400" dirty="0">
                <a:hlinkClick r:id="rId9"/>
              </a:rPr>
              <a:t>http://www.xerces.org</a:t>
            </a:r>
            <a:r>
              <a:rPr lang="en-US" sz="1400" dirty="0" smtClean="0">
                <a:hlinkClick r:id="rId9"/>
              </a:rPr>
              <a:t>/</a:t>
            </a:r>
            <a:r>
              <a:rPr lang="en-US" sz="1400" dirty="0" smtClean="0"/>
              <a:t> </a:t>
            </a:r>
            <a:endParaRPr lang="en-US" sz="1400" dirty="0"/>
          </a:p>
        </p:txBody>
      </p:sp>
      <p:pic>
        <p:nvPicPr>
          <p:cNvPr id="3482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000" y="1143000"/>
            <a:ext cx="4165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436A13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C0ADBBD4-673B-4E95-8B03-49AE89561EB3}" type="slidenum">
              <a:rPr lang="en-US" smtClean="0"/>
              <a:pPr>
                <a:defRPr/>
              </a:pPr>
              <a:t>32</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146" name="Title 12"/>
          <p:cNvSpPr>
            <a:spLocks noGrp="1"/>
          </p:cNvSpPr>
          <p:nvPr>
            <p:ph type="ctrTitle"/>
          </p:nvPr>
        </p:nvSpPr>
        <p:spPr bwMode="auto">
          <a:xfrm>
            <a:off x="4648200" y="685800"/>
            <a:ext cx="3313113" cy="1016000"/>
          </a:xfrm>
        </p:spPr>
        <p:txBody>
          <a:bodyPr wrap="square" numCol="1" anchorCtr="0" compatLnSpc="1">
            <a:prstTxWarp prst="textNoShape">
              <a:avLst/>
            </a:prstTxWarp>
            <a:spAutoFit/>
          </a:bodyPr>
          <a:lstStyle/>
          <a:p>
            <a:pPr eaLnBrk="1" hangingPunct="1">
              <a:spcBef>
                <a:spcPts val="600"/>
              </a:spcBef>
              <a:spcAft>
                <a:spcPts val="1200"/>
              </a:spcAft>
            </a:pPr>
            <a:r>
              <a:rPr lang="en-US" sz="3200" smtClean="0">
                <a:ln>
                  <a:noFill/>
                </a:ln>
                <a:effectLst/>
              </a:rPr>
              <a:t>What are bees?</a:t>
            </a:r>
            <a:br>
              <a:rPr lang="en-US" sz="3200" smtClean="0">
                <a:ln>
                  <a:noFill/>
                </a:ln>
                <a:effectLst/>
              </a:rPr>
            </a:br>
            <a:endParaRPr lang="en-US" sz="2800" smtClean="0">
              <a:ln>
                <a:noFill/>
              </a:ln>
              <a:effectLst/>
            </a:endParaRPr>
          </a:p>
        </p:txBody>
      </p:sp>
      <p:grpSp>
        <p:nvGrpSpPr>
          <p:cNvPr id="6147" name="Group 2"/>
          <p:cNvGrpSpPr>
            <a:grpSpLocks/>
          </p:cNvGrpSpPr>
          <p:nvPr/>
        </p:nvGrpSpPr>
        <p:grpSpPr bwMode="auto">
          <a:xfrm>
            <a:off x="76200" y="76200"/>
            <a:ext cx="3913188" cy="998538"/>
            <a:chOff x="914400" y="1657349"/>
            <a:chExt cx="3913632" cy="999226"/>
          </a:xfrm>
        </p:grpSpPr>
        <p:pic>
          <p:nvPicPr>
            <p:cNvPr id="6152" name="Picture 2" descr="http://www.xerces.org/wp-content/themes/xerces/images/headers/33.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657349"/>
              <a:ext cx="3913632" cy="99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Rectangle 1"/>
            <p:cNvSpPr>
              <a:spLocks noChangeArrowheads="1"/>
            </p:cNvSpPr>
            <p:nvPr/>
          </p:nvSpPr>
          <p:spPr bwMode="auto">
            <a:xfrm>
              <a:off x="914400" y="1657349"/>
              <a:ext cx="825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chemeClr val="bg1"/>
                  </a:solidFill>
                </a:rPr>
                <a:t>FROM:</a:t>
              </a:r>
            </a:p>
          </p:txBody>
        </p:sp>
      </p:grpSp>
      <p:grpSp>
        <p:nvGrpSpPr>
          <p:cNvPr id="6148" name="Group 4"/>
          <p:cNvGrpSpPr>
            <a:grpSpLocks/>
          </p:cNvGrpSpPr>
          <p:nvPr/>
        </p:nvGrpSpPr>
        <p:grpSpPr bwMode="auto">
          <a:xfrm>
            <a:off x="1066800" y="1676400"/>
            <a:ext cx="7772400" cy="3429000"/>
            <a:chOff x="990600" y="1752600"/>
            <a:chExt cx="7772400" cy="3428924"/>
          </a:xfrm>
        </p:grpSpPr>
        <p:pic>
          <p:nvPicPr>
            <p:cNvPr id="6150" name="Picture 18" descr="C:\Users\krisc001\AppData\Local\Microsoft\Windows\Temporary Internet Files\Content.IE5\G08HBKLE\MC900358929[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0600" y="1752600"/>
              <a:ext cx="3427211" cy="342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Subtitle 13"/>
            <p:cNvSpPr txBox="1">
              <a:spLocks/>
            </p:cNvSpPr>
            <p:nvPr/>
          </p:nvSpPr>
          <p:spPr bwMode="auto">
            <a:xfrm>
              <a:off x="4648200" y="1882013"/>
              <a:ext cx="4114800" cy="3170099"/>
            </a:xfrm>
            <a:prstGeom prst="rect">
              <a:avLst/>
            </a:prstGeom>
            <a:solidFill>
              <a:srgbClr val="F5F7F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20000"/>
                </a:spcBef>
                <a:buFont typeface="Arial" charset="0"/>
                <a:buNone/>
              </a:pPr>
              <a:r>
                <a:rPr lang="en-US" sz="2000">
                  <a:solidFill>
                    <a:srgbClr val="5C64B7"/>
                  </a:solidFill>
                </a:rPr>
                <a:t>There is an astonishing diversity of native bees across the USA. About 4,000 species have been identified and catalogued, ranging in length from less than one eighth of an inch to more than one inch. They vary in color from dark brown or black to metallic green or blue, and may have stripes of red, white, orange, or yellow. </a:t>
              </a:r>
            </a:p>
          </p:txBody>
        </p:sp>
      </p:grpSp>
      <p:pic>
        <p:nvPicPr>
          <p:cNvPr id="2" name="80EC404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0ADBBD4-673B-4E95-8B03-49AE89561EB3}" type="slidenum">
              <a:rPr lang="en-US" smtClean="0"/>
              <a:pPr>
                <a:defRPr/>
              </a:pPr>
              <a:t>4</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170" name="Title 12"/>
          <p:cNvSpPr>
            <a:spLocks noGrp="1"/>
          </p:cNvSpPr>
          <p:nvPr>
            <p:ph type="ctrTitle"/>
          </p:nvPr>
        </p:nvSpPr>
        <p:spPr bwMode="auto">
          <a:xfrm>
            <a:off x="4114800" y="314325"/>
            <a:ext cx="3313113" cy="523875"/>
          </a:xfrm>
        </p:spPr>
        <p:txBody>
          <a:bodyPr wrap="square" numCol="1" anchor="ctr" anchorCtr="0" compatLnSpc="1">
            <a:prstTxWarp prst="textNoShape">
              <a:avLst/>
            </a:prstTxWarp>
            <a:spAutoFit/>
          </a:bodyPr>
          <a:lstStyle/>
          <a:p>
            <a:pPr eaLnBrk="1" hangingPunct="1">
              <a:spcBef>
                <a:spcPts val="600"/>
              </a:spcBef>
              <a:spcAft>
                <a:spcPts val="1200"/>
              </a:spcAft>
            </a:pPr>
            <a:r>
              <a:rPr lang="en-US" sz="2800" smtClean="0">
                <a:ln>
                  <a:noFill/>
                </a:ln>
                <a:effectLst/>
              </a:rPr>
              <a:t>Metamorphosis</a:t>
            </a:r>
            <a:endParaRPr lang="en-US" sz="2400" smtClean="0">
              <a:ln>
                <a:noFill/>
              </a:ln>
              <a:effectLst/>
            </a:endParaRPr>
          </a:p>
        </p:txBody>
      </p:sp>
      <p:sp>
        <p:nvSpPr>
          <p:cNvPr id="14" name="Subtitle 13"/>
          <p:cNvSpPr>
            <a:spLocks noGrp="1"/>
          </p:cNvSpPr>
          <p:nvPr>
            <p:ph type="subTitle" idx="1"/>
          </p:nvPr>
        </p:nvSpPr>
        <p:spPr>
          <a:xfrm>
            <a:off x="1295400" y="1271588"/>
            <a:ext cx="7315200" cy="5078412"/>
          </a:xfrm>
          <a:solidFill>
            <a:srgbClr val="F5F7F9"/>
          </a:solidFill>
        </p:spPr>
        <p:txBody>
          <a:bodyPr rtlCol="0">
            <a:spAutoFit/>
          </a:bodyPr>
          <a:lstStyle/>
          <a:p>
            <a:pPr algn="l" eaLnBrk="1" fontAlgn="auto" hangingPunct="1">
              <a:spcAft>
                <a:spcPts val="1200"/>
              </a:spcAft>
              <a:buSzPct val="150000"/>
              <a:buFont typeface="Arial" pitchFamily="34" charset="0"/>
              <a:buNone/>
              <a:defRPr/>
            </a:pPr>
            <a:r>
              <a:rPr lang="en-US" sz="2000" b="1" dirty="0"/>
              <a:t>Like a butterfly, a bee changes completely between different life stages (“complete metamorphosis”). </a:t>
            </a:r>
            <a:endParaRPr lang="en-US" sz="2000" b="1" dirty="0" smtClean="0"/>
          </a:p>
          <a:p>
            <a:pPr marL="342900" indent="-342900" algn="l" eaLnBrk="1" fontAlgn="auto" hangingPunct="1">
              <a:spcAft>
                <a:spcPts val="1200"/>
              </a:spcAft>
              <a:buSzPct val="150000"/>
              <a:buFont typeface="Calibri" pitchFamily="34" charset="0"/>
              <a:buChar char="»"/>
              <a:defRPr/>
            </a:pPr>
            <a:r>
              <a:rPr lang="en-US" sz="2000" dirty="0" smtClean="0"/>
              <a:t>During </a:t>
            </a:r>
            <a:r>
              <a:rPr lang="en-US" sz="2000" dirty="0"/>
              <a:t>the first three stages, the bee is inside the brood </a:t>
            </a:r>
            <a:r>
              <a:rPr lang="en-US" sz="2000" dirty="0" smtClean="0"/>
              <a:t>cell.</a:t>
            </a:r>
          </a:p>
          <a:p>
            <a:pPr marL="342900" indent="-342900" algn="l" eaLnBrk="1" fontAlgn="auto" hangingPunct="1">
              <a:spcAft>
                <a:spcPts val="1200"/>
              </a:spcAft>
              <a:buSzPct val="150000"/>
              <a:buFont typeface="Calibri" pitchFamily="34" charset="0"/>
              <a:buChar char="»"/>
              <a:defRPr/>
            </a:pPr>
            <a:r>
              <a:rPr lang="en-US" sz="2000" dirty="0" smtClean="0"/>
              <a:t>The egg resembles a tiny white sausage and lasts from one to three weeks.</a:t>
            </a:r>
          </a:p>
          <a:p>
            <a:pPr marL="342900" indent="-342900" algn="l" eaLnBrk="1" fontAlgn="auto" hangingPunct="1">
              <a:spcAft>
                <a:spcPts val="1200"/>
              </a:spcAft>
              <a:buSzPct val="150000"/>
              <a:buFont typeface="Calibri" pitchFamily="34" charset="0"/>
              <a:buChar char="»"/>
              <a:defRPr/>
            </a:pPr>
            <a:r>
              <a:rPr lang="en-US" sz="2000" dirty="0" smtClean="0"/>
              <a:t>Males </a:t>
            </a:r>
            <a:r>
              <a:rPr lang="en-US" sz="2000" dirty="0"/>
              <a:t>hatch from unfertilized eggs and females from fertilized </a:t>
            </a:r>
            <a:r>
              <a:rPr lang="en-US" sz="2000" dirty="0" smtClean="0"/>
              <a:t>eggs.</a:t>
            </a:r>
          </a:p>
          <a:p>
            <a:pPr marL="342900" indent="-342900" algn="l" eaLnBrk="1" fontAlgn="auto" hangingPunct="1">
              <a:spcAft>
                <a:spcPts val="1200"/>
              </a:spcAft>
              <a:buSzPct val="150000"/>
              <a:buFont typeface="Calibri" pitchFamily="34" charset="0"/>
              <a:buChar char="»"/>
              <a:defRPr/>
            </a:pPr>
            <a:r>
              <a:rPr lang="en-US" sz="2000" dirty="0" smtClean="0"/>
              <a:t>The </a:t>
            </a:r>
            <a:r>
              <a:rPr lang="en-US" sz="2000" dirty="0"/>
              <a:t>larva is the stage when most of the growth occurs, feeding on a food supply left in the cell by the </a:t>
            </a:r>
            <a:r>
              <a:rPr lang="en-US" sz="2000" dirty="0" smtClean="0"/>
              <a:t>mother.</a:t>
            </a:r>
          </a:p>
          <a:p>
            <a:pPr marL="342900" indent="-342900" algn="l" eaLnBrk="1" fontAlgn="auto" hangingPunct="1">
              <a:spcAft>
                <a:spcPts val="1200"/>
              </a:spcAft>
              <a:buSzPct val="150000"/>
              <a:buFont typeface="Calibri" pitchFamily="34" charset="0"/>
              <a:buChar char="»"/>
              <a:defRPr/>
            </a:pPr>
            <a:r>
              <a:rPr lang="en-US" sz="2000" dirty="0" smtClean="0"/>
              <a:t>After </a:t>
            </a:r>
            <a:r>
              <a:rPr lang="en-US" sz="2000" dirty="0"/>
              <a:t>the period of rapid growth, the larva changes into a </a:t>
            </a:r>
            <a:r>
              <a:rPr lang="en-US" sz="2000" dirty="0" smtClean="0"/>
              <a:t>pupa.</a:t>
            </a:r>
          </a:p>
          <a:p>
            <a:pPr marL="342900" indent="-342900" algn="l" eaLnBrk="1" fontAlgn="auto" hangingPunct="1">
              <a:spcAft>
                <a:spcPts val="1200"/>
              </a:spcAft>
              <a:buSzPct val="150000"/>
              <a:buFont typeface="Calibri" pitchFamily="34" charset="0"/>
              <a:buChar char="»"/>
              <a:defRPr/>
            </a:pPr>
            <a:r>
              <a:rPr lang="en-US" sz="2000" dirty="0" smtClean="0"/>
              <a:t>When </a:t>
            </a:r>
            <a:r>
              <a:rPr lang="en-US" sz="2000" dirty="0"/>
              <a:t>they emerge </a:t>
            </a:r>
            <a:r>
              <a:rPr lang="en-US" sz="2000" dirty="0" smtClean="0"/>
              <a:t>from the pupal stage, </a:t>
            </a:r>
            <a:r>
              <a:rPr lang="en-US" sz="2000" dirty="0"/>
              <a:t>adult bees are fully-grown and ready to feed, mate, and continue the cycle.</a:t>
            </a:r>
          </a:p>
        </p:txBody>
      </p:sp>
      <p:grpSp>
        <p:nvGrpSpPr>
          <p:cNvPr id="7172" name="Group 3"/>
          <p:cNvGrpSpPr>
            <a:grpSpLocks/>
          </p:cNvGrpSpPr>
          <p:nvPr/>
        </p:nvGrpSpPr>
        <p:grpSpPr bwMode="auto">
          <a:xfrm>
            <a:off x="76200" y="76200"/>
            <a:ext cx="3913188" cy="998538"/>
            <a:chOff x="914400" y="1657349"/>
            <a:chExt cx="3913632" cy="999226"/>
          </a:xfrm>
        </p:grpSpPr>
        <p:pic>
          <p:nvPicPr>
            <p:cNvPr id="7174" name="Picture 2" descr="http://www.xerces.org/wp-content/themes/xerces/images/headers/33.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657349"/>
              <a:ext cx="3913632" cy="99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ctangle 5"/>
            <p:cNvSpPr>
              <a:spLocks noChangeArrowheads="1"/>
            </p:cNvSpPr>
            <p:nvPr/>
          </p:nvSpPr>
          <p:spPr bwMode="auto">
            <a:xfrm>
              <a:off x="914400" y="1657349"/>
              <a:ext cx="825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chemeClr val="bg1"/>
                  </a:solidFill>
                </a:rPr>
                <a:t>FROM:</a:t>
              </a:r>
            </a:p>
          </p:txBody>
        </p:sp>
      </p:grpSp>
      <p:pic>
        <p:nvPicPr>
          <p:cNvPr id="2" name="E176404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0ADBBD4-673B-4E95-8B03-49AE89561EB3}" type="slidenum">
              <a:rPr lang="en-US" smtClean="0"/>
              <a:pPr>
                <a:defRPr/>
              </a:pPr>
              <a:t>5</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194" name="Title 12"/>
          <p:cNvSpPr>
            <a:spLocks noGrp="1"/>
          </p:cNvSpPr>
          <p:nvPr>
            <p:ph type="ctrTitle"/>
          </p:nvPr>
        </p:nvSpPr>
        <p:spPr bwMode="auto">
          <a:xfrm>
            <a:off x="4114800" y="311150"/>
            <a:ext cx="2590800" cy="522288"/>
          </a:xfrm>
        </p:spPr>
        <p:txBody>
          <a:bodyPr wrap="square" numCol="1" anchor="ctr" anchorCtr="0" compatLnSpc="1">
            <a:prstTxWarp prst="textNoShape">
              <a:avLst/>
            </a:prstTxWarp>
            <a:spAutoFit/>
          </a:bodyPr>
          <a:lstStyle/>
          <a:p>
            <a:pPr eaLnBrk="1" hangingPunct="1">
              <a:spcBef>
                <a:spcPts val="600"/>
              </a:spcBef>
              <a:spcAft>
                <a:spcPts val="1200"/>
              </a:spcAft>
            </a:pPr>
            <a:r>
              <a:rPr lang="en-US" sz="2800" smtClean="0">
                <a:ln>
                  <a:noFill/>
                </a:ln>
                <a:effectLst/>
              </a:rPr>
              <a:t>Bee Lifestyles</a:t>
            </a:r>
            <a:endParaRPr lang="en-US" sz="2400" smtClean="0">
              <a:ln>
                <a:noFill/>
              </a:ln>
              <a:effectLst/>
            </a:endParaRPr>
          </a:p>
        </p:txBody>
      </p:sp>
      <p:sp>
        <p:nvSpPr>
          <p:cNvPr id="14" name="Subtitle 13"/>
          <p:cNvSpPr>
            <a:spLocks noGrp="1"/>
          </p:cNvSpPr>
          <p:nvPr>
            <p:ph type="subTitle" idx="1"/>
          </p:nvPr>
        </p:nvSpPr>
        <p:spPr>
          <a:xfrm>
            <a:off x="1295400" y="1447800"/>
            <a:ext cx="7315200" cy="4524375"/>
          </a:xfrm>
          <a:solidFill>
            <a:srgbClr val="F5F7F9"/>
          </a:solidFill>
        </p:spPr>
        <p:txBody>
          <a:bodyPr rtlCol="0">
            <a:spAutoFit/>
          </a:bodyPr>
          <a:lstStyle/>
          <a:p>
            <a:pPr algn="l" eaLnBrk="1" fontAlgn="auto" hangingPunct="1">
              <a:spcAft>
                <a:spcPts val="1200"/>
              </a:spcAft>
              <a:buSzPct val="150000"/>
              <a:buFont typeface="Arial" pitchFamily="34" charset="0"/>
              <a:buNone/>
              <a:defRPr/>
            </a:pPr>
            <a:r>
              <a:rPr lang="en-US" sz="2000" b="1" dirty="0"/>
              <a:t>Bees can be divided into two groups by their lifestyles: solitary or </a:t>
            </a:r>
            <a:r>
              <a:rPr lang="en-US" sz="2000" b="1" dirty="0" smtClean="0"/>
              <a:t>social.</a:t>
            </a:r>
          </a:p>
          <a:p>
            <a:pPr marL="342900" indent="-342900" algn="l" eaLnBrk="1" fontAlgn="auto" hangingPunct="1">
              <a:spcAft>
                <a:spcPts val="1200"/>
              </a:spcAft>
              <a:buSzPct val="150000"/>
              <a:buFont typeface="Calibri" pitchFamily="34" charset="0"/>
              <a:buChar char="»"/>
              <a:defRPr/>
            </a:pPr>
            <a:r>
              <a:rPr lang="en-US" sz="2000" dirty="0" smtClean="0"/>
              <a:t>Social </a:t>
            </a:r>
            <a:r>
              <a:rPr lang="en-US" sz="2000" dirty="0"/>
              <a:t>bees share a nest, and divide the work of building the nest, caring for the offspring, and foraging for pollen and nectar. The principal social bees are the honey bee (not native to the U.S.) and the bumble bees (about forty-five species in the U.S</a:t>
            </a:r>
            <a:r>
              <a:rPr lang="en-US" sz="2000" dirty="0" smtClean="0"/>
              <a:t>.).</a:t>
            </a:r>
          </a:p>
          <a:p>
            <a:pPr marL="342900" indent="-342900" algn="l" eaLnBrk="1" fontAlgn="auto" hangingPunct="1">
              <a:spcAft>
                <a:spcPts val="1200"/>
              </a:spcAft>
              <a:buSzPct val="150000"/>
              <a:buFont typeface="Calibri" pitchFamily="34" charset="0"/>
              <a:buChar char="»"/>
              <a:defRPr/>
            </a:pPr>
            <a:r>
              <a:rPr lang="en-US" sz="2000" dirty="0" smtClean="0"/>
              <a:t>In </a:t>
            </a:r>
            <a:r>
              <a:rPr lang="en-US" sz="2000" dirty="0"/>
              <a:t>contrast, the vast majority of bees, nearly four thousand species in the U.S., are solitary nesting. They tend to create and provision a nest on their own, without cooperation with other </a:t>
            </a:r>
            <a:r>
              <a:rPr lang="en-US" sz="2000" dirty="0" smtClean="0"/>
              <a:t>bees. Although </a:t>
            </a:r>
            <a:r>
              <a:rPr lang="en-US" sz="2000" dirty="0"/>
              <a:t>they often will nest together in great numbers when a good nesting area is found, the bees are only sharing a good nesting site </a:t>
            </a:r>
            <a:r>
              <a:rPr lang="en-US" sz="2000" dirty="0" smtClean="0"/>
              <a:t>(like people wanting to live in a beautiful, lakeside location!) and not cooperating.</a:t>
            </a:r>
          </a:p>
        </p:txBody>
      </p:sp>
      <p:grpSp>
        <p:nvGrpSpPr>
          <p:cNvPr id="8196" name="Group 3"/>
          <p:cNvGrpSpPr>
            <a:grpSpLocks/>
          </p:cNvGrpSpPr>
          <p:nvPr/>
        </p:nvGrpSpPr>
        <p:grpSpPr bwMode="auto">
          <a:xfrm>
            <a:off x="76200" y="76200"/>
            <a:ext cx="3913188" cy="998538"/>
            <a:chOff x="914400" y="1657349"/>
            <a:chExt cx="3913632" cy="999226"/>
          </a:xfrm>
        </p:grpSpPr>
        <p:pic>
          <p:nvPicPr>
            <p:cNvPr id="8199" name="Picture 2" descr="http://www.xerces.org/wp-content/themes/xerces/images/headers/33.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657349"/>
              <a:ext cx="3913632" cy="99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5"/>
            <p:cNvSpPr>
              <a:spLocks noChangeArrowheads="1"/>
            </p:cNvSpPr>
            <p:nvPr/>
          </p:nvSpPr>
          <p:spPr bwMode="auto">
            <a:xfrm>
              <a:off x="914400" y="1657349"/>
              <a:ext cx="825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chemeClr val="bg1"/>
                  </a:solidFill>
                </a:rPr>
                <a:t>FROM:</a:t>
              </a:r>
            </a:p>
          </p:txBody>
        </p:sp>
      </p:grpSp>
      <p:pic>
        <p:nvPicPr>
          <p:cNvPr id="8197" name="Picture 21" descr="C:\Users\krisc001\AppData\Local\Microsoft\Windows\Temporary Internet Files\Content.IE5\GZ9DM31W\MC900057915[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20638" y="4897438"/>
            <a:ext cx="1579562"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8A5B406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C0ADBBD4-673B-4E95-8B03-49AE89561EB3}" type="slidenum">
              <a:rPr lang="en-US" smtClean="0"/>
              <a:pPr>
                <a:defRPr/>
              </a:pPr>
              <a:t>6</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218" name="Title 12"/>
          <p:cNvSpPr>
            <a:spLocks noGrp="1"/>
          </p:cNvSpPr>
          <p:nvPr>
            <p:ph type="ctrTitle"/>
          </p:nvPr>
        </p:nvSpPr>
        <p:spPr bwMode="auto">
          <a:xfrm>
            <a:off x="4114800" y="112713"/>
            <a:ext cx="4343400" cy="954087"/>
          </a:xfrm>
        </p:spPr>
        <p:txBody>
          <a:bodyPr wrap="square" numCol="1" anchor="ctr" anchorCtr="0" compatLnSpc="1">
            <a:prstTxWarp prst="textNoShape">
              <a:avLst/>
            </a:prstTxWarp>
            <a:spAutoFit/>
          </a:bodyPr>
          <a:lstStyle/>
          <a:p>
            <a:pPr eaLnBrk="1" hangingPunct="1">
              <a:spcBef>
                <a:spcPts val="600"/>
              </a:spcBef>
              <a:spcAft>
                <a:spcPts val="1200"/>
              </a:spcAft>
            </a:pPr>
            <a:r>
              <a:rPr lang="en-US" sz="2800" smtClean="0">
                <a:ln>
                  <a:noFill/>
                </a:ln>
                <a:effectLst/>
              </a:rPr>
              <a:t>Native solitary bee</a:t>
            </a:r>
            <a:br>
              <a:rPr lang="en-US" sz="2800" smtClean="0">
                <a:ln>
                  <a:noFill/>
                </a:ln>
                <a:effectLst/>
              </a:rPr>
            </a:br>
            <a:r>
              <a:rPr lang="en-US" sz="2800" smtClean="0">
                <a:ln>
                  <a:noFill/>
                </a:ln>
                <a:effectLst/>
              </a:rPr>
              <a:t>life cycle</a:t>
            </a:r>
            <a:endParaRPr lang="en-US" sz="2400" smtClean="0">
              <a:ln>
                <a:noFill/>
              </a:ln>
              <a:effectLst/>
            </a:endParaRPr>
          </a:p>
        </p:txBody>
      </p:sp>
      <p:sp>
        <p:nvSpPr>
          <p:cNvPr id="14" name="Subtitle 13"/>
          <p:cNvSpPr>
            <a:spLocks noGrp="1"/>
          </p:cNvSpPr>
          <p:nvPr>
            <p:ph type="subTitle" idx="1"/>
          </p:nvPr>
        </p:nvSpPr>
        <p:spPr>
          <a:xfrm>
            <a:off x="1143000" y="5943600"/>
            <a:ext cx="7620000" cy="738188"/>
          </a:xfrm>
          <a:solidFill>
            <a:srgbClr val="F5F7F9"/>
          </a:solidFill>
        </p:spPr>
        <p:txBody>
          <a:bodyPr rtlCol="0">
            <a:spAutoFit/>
          </a:bodyPr>
          <a:lstStyle/>
          <a:p>
            <a:pPr algn="l" eaLnBrk="1" fontAlgn="auto" hangingPunct="1">
              <a:spcAft>
                <a:spcPts val="0"/>
              </a:spcAft>
              <a:buFont typeface="Arial" pitchFamily="34" charset="0"/>
              <a:buNone/>
              <a:defRPr/>
            </a:pPr>
            <a:r>
              <a:rPr lang="en-US" sz="1600" dirty="0" smtClean="0"/>
              <a:t>The </a:t>
            </a:r>
            <a:r>
              <a:rPr lang="en-US" sz="1600" dirty="0"/>
              <a:t>life cycle of a solitary bee consists of four stages: egg, larva, pupa and adult. Solitary adult bees provision their young with a pollen-ball, illustrated </a:t>
            </a:r>
            <a:r>
              <a:rPr lang="en-US" sz="1600" dirty="0" smtClean="0"/>
              <a:t>above.</a:t>
            </a:r>
            <a:br>
              <a:rPr lang="en-US" sz="1600" dirty="0" smtClean="0"/>
            </a:br>
            <a:r>
              <a:rPr lang="en-US" sz="1000" dirty="0" smtClean="0"/>
              <a:t>All </a:t>
            </a:r>
            <a:r>
              <a:rPr lang="en-US" sz="1000" dirty="0"/>
              <a:t>photographs in this illustration are by Dennis Briggs except the photograph of the pupa, which is by </a:t>
            </a:r>
            <a:r>
              <a:rPr lang="en-US" sz="1000" dirty="0" err="1"/>
              <a:t>Robbin</a:t>
            </a:r>
            <a:r>
              <a:rPr lang="en-US" sz="1000" dirty="0"/>
              <a:t> Thorp. </a:t>
            </a:r>
          </a:p>
        </p:txBody>
      </p:sp>
      <p:grpSp>
        <p:nvGrpSpPr>
          <p:cNvPr id="9220" name="Group 4"/>
          <p:cNvGrpSpPr>
            <a:grpSpLocks/>
          </p:cNvGrpSpPr>
          <p:nvPr/>
        </p:nvGrpSpPr>
        <p:grpSpPr bwMode="auto">
          <a:xfrm>
            <a:off x="76200" y="76200"/>
            <a:ext cx="3913188" cy="998538"/>
            <a:chOff x="914400" y="1657349"/>
            <a:chExt cx="3913632" cy="999226"/>
          </a:xfrm>
        </p:grpSpPr>
        <p:pic>
          <p:nvPicPr>
            <p:cNvPr id="9223" name="Picture 2" descr="http://www.xerces.org/wp-content/themes/xerces/images/headers/33.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657349"/>
              <a:ext cx="3913632" cy="99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Rectangle 6"/>
            <p:cNvSpPr>
              <a:spLocks noChangeArrowheads="1"/>
            </p:cNvSpPr>
            <p:nvPr/>
          </p:nvSpPr>
          <p:spPr bwMode="auto">
            <a:xfrm>
              <a:off x="914400" y="1657349"/>
              <a:ext cx="825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chemeClr val="bg1"/>
                  </a:solidFill>
                </a:rPr>
                <a:t>FROM:</a:t>
              </a:r>
            </a:p>
          </p:txBody>
        </p:sp>
      </p:grpSp>
      <p:pic>
        <p:nvPicPr>
          <p:cNvPr id="9221" name="Picture 2" descr="Photographs by Dennis Briggs"/>
          <p:cNvPicPr>
            <a:picLocks noChangeAspect="1" noChangeArrowheads="1"/>
          </p:cNvPicPr>
          <p:nvPr/>
        </p:nvPicPr>
        <p:blipFill>
          <a:blip r:embed="rId7">
            <a:extLst>
              <a:ext uri="{28A0092B-C50C-407E-A947-70E740481C1C}">
                <a14:useLocalDpi xmlns:a14="http://schemas.microsoft.com/office/drawing/2010/main" val="0"/>
              </a:ext>
            </a:extLst>
          </a:blip>
          <a:srcRect t="5856" b="3807"/>
          <a:stretch>
            <a:fillRect/>
          </a:stretch>
        </p:blipFill>
        <p:spPr bwMode="auto">
          <a:xfrm>
            <a:off x="1676400" y="1244600"/>
            <a:ext cx="65532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4987406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0ADBBD4-673B-4E95-8B03-49AE89561EB3}" type="slidenum">
              <a:rPr lang="en-US" smtClean="0"/>
              <a:pPr>
                <a:defRPr/>
              </a:pPr>
              <a:t>7</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42" name="Title 12"/>
          <p:cNvSpPr>
            <a:spLocks noGrp="1"/>
          </p:cNvSpPr>
          <p:nvPr>
            <p:ph type="ctrTitle"/>
          </p:nvPr>
        </p:nvSpPr>
        <p:spPr bwMode="auto">
          <a:xfrm>
            <a:off x="4114800" y="311150"/>
            <a:ext cx="2895600" cy="522288"/>
          </a:xfrm>
        </p:spPr>
        <p:txBody>
          <a:bodyPr wrap="square" numCol="1" anchor="ctr" anchorCtr="0" compatLnSpc="1">
            <a:prstTxWarp prst="textNoShape">
              <a:avLst/>
            </a:prstTxWarp>
            <a:spAutoFit/>
          </a:bodyPr>
          <a:lstStyle/>
          <a:p>
            <a:pPr eaLnBrk="1" hangingPunct="1">
              <a:spcBef>
                <a:spcPts val="600"/>
              </a:spcBef>
              <a:spcAft>
                <a:spcPts val="1200"/>
              </a:spcAft>
            </a:pPr>
            <a:r>
              <a:rPr lang="en-US" sz="2800" smtClean="0">
                <a:ln>
                  <a:noFill/>
                </a:ln>
                <a:effectLst/>
              </a:rPr>
              <a:t>Solitary Bees</a:t>
            </a:r>
            <a:endParaRPr lang="en-US" sz="2400" smtClean="0">
              <a:ln>
                <a:noFill/>
              </a:ln>
              <a:effectLst/>
            </a:endParaRPr>
          </a:p>
        </p:txBody>
      </p:sp>
      <p:sp>
        <p:nvSpPr>
          <p:cNvPr id="14" name="Subtitle 13"/>
          <p:cNvSpPr>
            <a:spLocks noGrp="1"/>
          </p:cNvSpPr>
          <p:nvPr>
            <p:ph type="subTitle" idx="1"/>
          </p:nvPr>
        </p:nvSpPr>
        <p:spPr>
          <a:xfrm>
            <a:off x="1198563" y="1381125"/>
            <a:ext cx="7497762" cy="5170488"/>
          </a:xfrm>
          <a:solidFill>
            <a:srgbClr val="F5F7F9"/>
          </a:solidFill>
        </p:spPr>
        <p:txBody>
          <a:bodyPr rtlCol="0">
            <a:spAutoFit/>
          </a:bodyPr>
          <a:lstStyle/>
          <a:p>
            <a:pPr algn="l" eaLnBrk="1" fontAlgn="auto" hangingPunct="1">
              <a:spcAft>
                <a:spcPts val="1200"/>
              </a:spcAft>
              <a:buFont typeface="Arial" pitchFamily="34" charset="0"/>
              <a:buNone/>
              <a:defRPr/>
            </a:pPr>
            <a:r>
              <a:rPr lang="en-US" sz="2000" b="1" dirty="0"/>
              <a:t>Solitary bees </a:t>
            </a:r>
            <a:r>
              <a:rPr lang="en-US" sz="2000" b="1" dirty="0" smtClean="0"/>
              <a:t>generally </a:t>
            </a:r>
            <a:r>
              <a:rPr lang="en-US" sz="2000" b="1" dirty="0"/>
              <a:t>live for </a:t>
            </a:r>
            <a:r>
              <a:rPr lang="en-US" sz="2000" b="1" dirty="0" smtClean="0"/>
              <a:t>a year; the adult </a:t>
            </a:r>
            <a:r>
              <a:rPr lang="en-US" sz="2000" b="1" dirty="0"/>
              <a:t>stage </a:t>
            </a:r>
            <a:r>
              <a:rPr lang="en-US" sz="2000" b="1" dirty="0" smtClean="0"/>
              <a:t>lasts 3-4 weeks.</a:t>
            </a:r>
          </a:p>
          <a:p>
            <a:pPr marL="342900" indent="-342900" algn="l" eaLnBrk="1" fontAlgn="auto" hangingPunct="1">
              <a:spcAft>
                <a:spcPts val="1200"/>
              </a:spcAft>
              <a:buSzPct val="150000"/>
              <a:buFont typeface="Calibri" pitchFamily="34" charset="0"/>
              <a:buChar char="»"/>
              <a:defRPr/>
            </a:pPr>
            <a:r>
              <a:rPr lang="en-US" sz="2000" dirty="0" smtClean="0"/>
              <a:t>The </a:t>
            </a:r>
            <a:r>
              <a:rPr lang="en-US" sz="2000" dirty="0"/>
              <a:t>female bee of most species will mate only </a:t>
            </a:r>
            <a:r>
              <a:rPr lang="en-US" sz="2000" dirty="0" smtClean="0"/>
              <a:t>once.</a:t>
            </a:r>
          </a:p>
          <a:p>
            <a:pPr marL="342900" indent="-342900" algn="l" eaLnBrk="1" fontAlgn="auto" hangingPunct="1">
              <a:spcAft>
                <a:spcPts val="1200"/>
              </a:spcAft>
              <a:buSzPct val="150000"/>
              <a:buFont typeface="Calibri" pitchFamily="34" charset="0"/>
              <a:buChar char="»"/>
              <a:defRPr/>
            </a:pPr>
            <a:r>
              <a:rPr lang="en-US" sz="2000" dirty="0" smtClean="0"/>
              <a:t>She then constructs a nest with mud</a:t>
            </a:r>
            <a:r>
              <a:rPr lang="en-US" sz="2000" dirty="0"/>
              <a:t>, plant resins, saps, </a:t>
            </a:r>
            <a:r>
              <a:rPr lang="en-US" sz="2000" dirty="0" smtClean="0"/>
              <a:t>pebbles, empty </a:t>
            </a:r>
            <a:r>
              <a:rPr lang="en-US" sz="2000" dirty="0"/>
              <a:t>snail </a:t>
            </a:r>
            <a:r>
              <a:rPr lang="en-US" sz="2000" dirty="0" smtClean="0"/>
              <a:t>shells, etc. Bees use abandoned beetle burrows or tunnels </a:t>
            </a:r>
            <a:r>
              <a:rPr lang="en-US" sz="2000" dirty="0"/>
              <a:t>in </a:t>
            </a:r>
            <a:r>
              <a:rPr lang="en-US" sz="2000" dirty="0" smtClean="0"/>
              <a:t>snags, or they excavate nests in stems or in the ground.</a:t>
            </a:r>
          </a:p>
          <a:p>
            <a:pPr marL="342900" indent="-342900" algn="l" eaLnBrk="1" fontAlgn="auto" hangingPunct="1">
              <a:spcAft>
                <a:spcPts val="1200"/>
              </a:spcAft>
              <a:buSzPct val="150000"/>
              <a:buFont typeface="Calibri" pitchFamily="34" charset="0"/>
              <a:buChar char="»"/>
              <a:defRPr/>
            </a:pPr>
            <a:r>
              <a:rPr lang="en-US" sz="2000" dirty="0" smtClean="0"/>
              <a:t>Each nest has </a:t>
            </a:r>
            <a:r>
              <a:rPr lang="en-US" sz="2000" dirty="0"/>
              <a:t>several </a:t>
            </a:r>
            <a:r>
              <a:rPr lang="en-US" sz="2000" dirty="0" smtClean="0"/>
              <a:t>(1 to 60+) brood </a:t>
            </a:r>
            <a:r>
              <a:rPr lang="en-US" sz="2000" dirty="0"/>
              <a:t>cells in which the female </a:t>
            </a:r>
            <a:r>
              <a:rPr lang="en-US" sz="2000" dirty="0" smtClean="0"/>
              <a:t>lays eggs</a:t>
            </a:r>
            <a:r>
              <a:rPr lang="en-US" sz="2000" dirty="0"/>
              <a:t>. </a:t>
            </a:r>
            <a:r>
              <a:rPr lang="en-US" sz="2000" dirty="0" smtClean="0"/>
              <a:t>Cells </a:t>
            </a:r>
            <a:r>
              <a:rPr lang="en-US" sz="2000" dirty="0"/>
              <a:t>are </a:t>
            </a:r>
            <a:r>
              <a:rPr lang="en-US" sz="2000" dirty="0" smtClean="0"/>
              <a:t>in </a:t>
            </a:r>
            <a:r>
              <a:rPr lang="en-US" sz="2000" dirty="0"/>
              <a:t>a single line filling the hole or </a:t>
            </a:r>
            <a:r>
              <a:rPr lang="en-US" sz="2000" dirty="0" smtClean="0"/>
              <a:t>in complex tunnels.</a:t>
            </a:r>
          </a:p>
          <a:p>
            <a:pPr marL="342900" indent="-342900" algn="l" eaLnBrk="1" fontAlgn="auto" hangingPunct="1">
              <a:spcAft>
                <a:spcPts val="1200"/>
              </a:spcAft>
              <a:buSzPct val="150000"/>
              <a:buFont typeface="Calibri" pitchFamily="34" charset="0"/>
              <a:buChar char="»"/>
              <a:defRPr/>
            </a:pPr>
            <a:r>
              <a:rPr lang="en-US" sz="2000" dirty="0" smtClean="0"/>
              <a:t>Before closing the cells, </a:t>
            </a:r>
            <a:r>
              <a:rPr lang="en-US" sz="2000" dirty="0"/>
              <a:t>the bee </a:t>
            </a:r>
            <a:r>
              <a:rPr lang="en-US" sz="2000" dirty="0" smtClean="0"/>
              <a:t>mixes </a:t>
            </a:r>
            <a:r>
              <a:rPr lang="en-US" sz="2000" dirty="0"/>
              <a:t>together </a:t>
            </a:r>
            <a:r>
              <a:rPr lang="en-US" sz="2000" dirty="0" smtClean="0"/>
              <a:t>nectar </a:t>
            </a:r>
            <a:r>
              <a:rPr lang="en-US" sz="2000" dirty="0"/>
              <a:t>and pollen </a:t>
            </a:r>
            <a:r>
              <a:rPr lang="en-US" sz="2000" dirty="0" smtClean="0"/>
              <a:t>to </a:t>
            </a:r>
            <a:r>
              <a:rPr lang="en-US" sz="2000" dirty="0"/>
              <a:t>form </a:t>
            </a:r>
            <a:r>
              <a:rPr lang="en-US" sz="2000" dirty="0" smtClean="0"/>
              <a:t>“</a:t>
            </a:r>
            <a:r>
              <a:rPr lang="en-US" sz="2000" dirty="0"/>
              <a:t>bee </a:t>
            </a:r>
            <a:r>
              <a:rPr lang="en-US" sz="2000" dirty="0" smtClean="0"/>
              <a:t>bread” to place inside each cell. </a:t>
            </a:r>
            <a:r>
              <a:rPr lang="en-US" sz="2000" dirty="0"/>
              <a:t>She then lays an </a:t>
            </a:r>
            <a:r>
              <a:rPr lang="en-US" sz="2000" dirty="0" smtClean="0"/>
              <a:t>egg, </a:t>
            </a:r>
            <a:r>
              <a:rPr lang="en-US" sz="2000" dirty="0"/>
              <a:t>usually on the loaf, and caps the cell. When she has completed and capped all </a:t>
            </a:r>
            <a:r>
              <a:rPr lang="en-US" sz="2000" dirty="0" smtClean="0"/>
              <a:t>cells, she will </a:t>
            </a:r>
            <a:r>
              <a:rPr lang="en-US" sz="2000" dirty="0"/>
              <a:t>seal the nest entrance and </a:t>
            </a:r>
            <a:r>
              <a:rPr lang="en-US" sz="2000" dirty="0" smtClean="0"/>
              <a:t>leave.</a:t>
            </a:r>
          </a:p>
          <a:p>
            <a:pPr marL="342900" indent="-342900" algn="l" eaLnBrk="1" fontAlgn="auto" hangingPunct="1">
              <a:spcAft>
                <a:spcPts val="1200"/>
              </a:spcAft>
              <a:buSzPct val="150000"/>
              <a:buFont typeface="Calibri" pitchFamily="34" charset="0"/>
              <a:buChar char="»"/>
              <a:defRPr/>
            </a:pPr>
            <a:r>
              <a:rPr lang="en-US" sz="2000" dirty="0" smtClean="0"/>
              <a:t>After </a:t>
            </a:r>
            <a:r>
              <a:rPr lang="en-US" sz="2000" dirty="0"/>
              <a:t>the </a:t>
            </a:r>
            <a:r>
              <a:rPr lang="en-US" sz="2000" dirty="0" smtClean="0"/>
              <a:t>eggs hatch, </a:t>
            </a:r>
            <a:r>
              <a:rPr lang="en-US" sz="2000" dirty="0"/>
              <a:t>each larva feeds on </a:t>
            </a:r>
            <a:r>
              <a:rPr lang="en-US" sz="2000" dirty="0" smtClean="0"/>
              <a:t>bee </a:t>
            </a:r>
            <a:r>
              <a:rPr lang="en-US" sz="2000" dirty="0"/>
              <a:t>bread </a:t>
            </a:r>
            <a:r>
              <a:rPr lang="en-US" sz="2000" dirty="0" smtClean="0"/>
              <a:t>until becoming a </a:t>
            </a:r>
            <a:r>
              <a:rPr lang="en-US" sz="2000" dirty="0"/>
              <a:t>pupa. After </a:t>
            </a:r>
            <a:r>
              <a:rPr lang="en-US" sz="2000" dirty="0" smtClean="0"/>
              <a:t>an inactive period, it will emerge as an adult.</a:t>
            </a:r>
          </a:p>
        </p:txBody>
      </p:sp>
      <p:grpSp>
        <p:nvGrpSpPr>
          <p:cNvPr id="10244" name="Group 5"/>
          <p:cNvGrpSpPr>
            <a:grpSpLocks/>
          </p:cNvGrpSpPr>
          <p:nvPr/>
        </p:nvGrpSpPr>
        <p:grpSpPr bwMode="auto">
          <a:xfrm>
            <a:off x="76200" y="76200"/>
            <a:ext cx="3913188" cy="998538"/>
            <a:chOff x="914400" y="1657349"/>
            <a:chExt cx="3913632" cy="999226"/>
          </a:xfrm>
        </p:grpSpPr>
        <p:pic>
          <p:nvPicPr>
            <p:cNvPr id="10246" name="Picture 2" descr="http://www.xerces.org/wp-content/themes/xerces/images/headers/33.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657349"/>
              <a:ext cx="3913632" cy="99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7"/>
            <p:cNvSpPr>
              <a:spLocks noChangeArrowheads="1"/>
            </p:cNvSpPr>
            <p:nvPr/>
          </p:nvSpPr>
          <p:spPr bwMode="auto">
            <a:xfrm>
              <a:off x="914400" y="1657349"/>
              <a:ext cx="825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chemeClr val="bg1"/>
                  </a:solidFill>
                </a:rPr>
                <a:t>FROM:</a:t>
              </a:r>
            </a:p>
          </p:txBody>
        </p:sp>
      </p:grpSp>
      <p:pic>
        <p:nvPicPr>
          <p:cNvPr id="2" name="FB58406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0ADBBD4-673B-4E95-8B03-49AE89561EB3}" type="slidenum">
              <a:rPr lang="en-US" smtClean="0"/>
              <a:pPr>
                <a:defRPr/>
              </a:pPr>
              <a:t>8</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1266" name="Title 12"/>
          <p:cNvSpPr>
            <a:spLocks noGrp="1"/>
          </p:cNvSpPr>
          <p:nvPr>
            <p:ph type="ctrTitle"/>
          </p:nvPr>
        </p:nvSpPr>
        <p:spPr bwMode="auto">
          <a:xfrm>
            <a:off x="4114800" y="311150"/>
            <a:ext cx="2895600" cy="522288"/>
          </a:xfrm>
        </p:spPr>
        <p:txBody>
          <a:bodyPr wrap="square" numCol="1" anchor="ctr" anchorCtr="0" compatLnSpc="1">
            <a:prstTxWarp prst="textNoShape">
              <a:avLst/>
            </a:prstTxWarp>
            <a:spAutoFit/>
          </a:bodyPr>
          <a:lstStyle/>
          <a:p>
            <a:pPr eaLnBrk="1" hangingPunct="1">
              <a:spcBef>
                <a:spcPts val="600"/>
              </a:spcBef>
              <a:spcAft>
                <a:spcPts val="1200"/>
              </a:spcAft>
            </a:pPr>
            <a:r>
              <a:rPr lang="en-US" sz="2800" smtClean="0">
                <a:ln>
                  <a:noFill/>
                </a:ln>
                <a:effectLst/>
              </a:rPr>
              <a:t>Solitary Bees</a:t>
            </a:r>
            <a:endParaRPr lang="en-US" sz="2400" smtClean="0">
              <a:ln>
                <a:noFill/>
              </a:ln>
              <a:effectLst/>
            </a:endParaRPr>
          </a:p>
        </p:txBody>
      </p:sp>
      <p:sp>
        <p:nvSpPr>
          <p:cNvPr id="14" name="Subtitle 13"/>
          <p:cNvSpPr>
            <a:spLocks noGrp="1"/>
          </p:cNvSpPr>
          <p:nvPr>
            <p:ph type="subTitle" idx="1"/>
          </p:nvPr>
        </p:nvSpPr>
        <p:spPr>
          <a:xfrm>
            <a:off x="1295400" y="1335088"/>
            <a:ext cx="7315200" cy="5170487"/>
          </a:xfrm>
          <a:solidFill>
            <a:srgbClr val="F5F7F9"/>
          </a:solidFill>
        </p:spPr>
        <p:txBody>
          <a:bodyPr rtlCol="0">
            <a:spAutoFit/>
          </a:bodyPr>
          <a:lstStyle/>
          <a:p>
            <a:pPr algn="l" eaLnBrk="1" fontAlgn="auto" hangingPunct="1">
              <a:spcAft>
                <a:spcPts val="1200"/>
              </a:spcAft>
              <a:buSzPct val="150000"/>
              <a:buFont typeface="Arial" pitchFamily="34" charset="0"/>
              <a:buNone/>
              <a:defRPr/>
            </a:pPr>
            <a:r>
              <a:rPr lang="en-US" sz="2000" b="1" dirty="0" smtClean="0"/>
              <a:t>Solitary bees collect pollen and nectar to provision brood cells.</a:t>
            </a:r>
          </a:p>
          <a:p>
            <a:pPr marL="342900" indent="-342900" algn="l" eaLnBrk="1" fontAlgn="auto" hangingPunct="1">
              <a:spcAft>
                <a:spcPts val="1200"/>
              </a:spcAft>
              <a:buSzPct val="150000"/>
              <a:buFont typeface="Calibri" pitchFamily="34" charset="0"/>
              <a:buChar char="»"/>
              <a:defRPr/>
            </a:pPr>
            <a:r>
              <a:rPr lang="en-US" sz="2000" dirty="0" smtClean="0"/>
              <a:t>Most </a:t>
            </a:r>
            <a:r>
              <a:rPr lang="en-US" sz="2000" dirty="0"/>
              <a:t>bees carry nectar in </a:t>
            </a:r>
            <a:r>
              <a:rPr lang="en-US" sz="2000" dirty="0" smtClean="0"/>
              <a:t>their crop (a sac-like chamber </a:t>
            </a:r>
            <a:r>
              <a:rPr lang="en-US" sz="2000" dirty="0"/>
              <a:t>in </a:t>
            </a:r>
            <a:r>
              <a:rPr lang="en-US" sz="2000" dirty="0" smtClean="0"/>
              <a:t>the digestive tract); how they carry the pollen depends on species.</a:t>
            </a:r>
          </a:p>
          <a:p>
            <a:pPr marL="342900" indent="-342900" algn="l" eaLnBrk="1" fontAlgn="auto" hangingPunct="1">
              <a:spcAft>
                <a:spcPts val="1200"/>
              </a:spcAft>
              <a:buSzPct val="150000"/>
              <a:buFont typeface="Calibri" pitchFamily="34" charset="0"/>
              <a:buChar char="»"/>
              <a:defRPr/>
            </a:pPr>
            <a:r>
              <a:rPr lang="en-US" sz="2000" dirty="0" smtClean="0"/>
              <a:t>Most </a:t>
            </a:r>
            <a:r>
              <a:rPr lang="en-US" sz="2000" dirty="0"/>
              <a:t>solitary bees have an area of stiff </a:t>
            </a:r>
            <a:r>
              <a:rPr lang="en-US" sz="2000" dirty="0" smtClean="0"/>
              <a:t>hairs, called a pollen brush or scopa, </a:t>
            </a:r>
            <a:r>
              <a:rPr lang="en-US" sz="2000" dirty="0"/>
              <a:t>into which pollen </a:t>
            </a:r>
            <a:r>
              <a:rPr lang="en-US" sz="2000" dirty="0" smtClean="0"/>
              <a:t>is pushed</a:t>
            </a:r>
            <a:r>
              <a:rPr lang="en-US" sz="2000" dirty="0"/>
              <a:t>. </a:t>
            </a:r>
            <a:r>
              <a:rPr lang="en-US" sz="2000" dirty="0" smtClean="0"/>
              <a:t>The </a:t>
            </a:r>
            <a:r>
              <a:rPr lang="en-US" sz="2000" dirty="0"/>
              <a:t>hairs are located either on the underside of the abdomen or </a:t>
            </a:r>
            <a:r>
              <a:rPr lang="en-US" sz="2000" dirty="0" smtClean="0"/>
              <a:t>along </a:t>
            </a:r>
            <a:r>
              <a:rPr lang="en-US" sz="2000" dirty="0"/>
              <a:t>the hind legs</a:t>
            </a:r>
            <a:r>
              <a:rPr lang="en-US" sz="2000" dirty="0" smtClean="0"/>
              <a:t>.</a:t>
            </a:r>
          </a:p>
          <a:p>
            <a:pPr algn="l" eaLnBrk="1" fontAlgn="auto" hangingPunct="1">
              <a:spcAft>
                <a:spcPts val="1200"/>
              </a:spcAft>
              <a:buSzPct val="150000"/>
              <a:buFont typeface="Arial" pitchFamily="34" charset="0"/>
              <a:buNone/>
              <a:defRPr/>
            </a:pPr>
            <a:r>
              <a:rPr lang="en-US" sz="2000" b="1" dirty="0" smtClean="0"/>
              <a:t>Solitary </a:t>
            </a:r>
            <a:r>
              <a:rPr lang="en-US" sz="2000" b="1" dirty="0"/>
              <a:t>bees can be divided into two loose groups according to their foraging habits</a:t>
            </a:r>
            <a:r>
              <a:rPr lang="en-US" sz="2000" b="1" dirty="0" smtClean="0"/>
              <a:t>:</a:t>
            </a:r>
          </a:p>
          <a:p>
            <a:pPr marL="342900" indent="-342900" algn="l" eaLnBrk="1" fontAlgn="auto" hangingPunct="1">
              <a:spcAft>
                <a:spcPts val="1200"/>
              </a:spcAft>
              <a:buSzPct val="150000"/>
              <a:buFont typeface="Calibri" pitchFamily="34" charset="0"/>
              <a:buChar char="»"/>
              <a:defRPr/>
            </a:pPr>
            <a:r>
              <a:rPr lang="en-US" sz="2000" dirty="0" smtClean="0"/>
              <a:t>Generalists </a:t>
            </a:r>
            <a:r>
              <a:rPr lang="en-US" sz="2000" dirty="0"/>
              <a:t>are bees that gather nectar and pollen from a wide range of flower types and </a:t>
            </a:r>
            <a:r>
              <a:rPr lang="en-US" sz="2000" dirty="0" smtClean="0"/>
              <a:t>species.</a:t>
            </a:r>
          </a:p>
          <a:p>
            <a:pPr marL="342900" indent="-342900" algn="l" eaLnBrk="1" fontAlgn="auto" hangingPunct="1">
              <a:spcAft>
                <a:spcPts val="1200"/>
              </a:spcAft>
              <a:buSzPct val="150000"/>
              <a:buFont typeface="Calibri" pitchFamily="34" charset="0"/>
              <a:buChar char="»"/>
              <a:defRPr/>
            </a:pPr>
            <a:r>
              <a:rPr lang="en-US" sz="2000" dirty="0" smtClean="0"/>
              <a:t>Specialists</a:t>
            </a:r>
            <a:r>
              <a:rPr lang="en-US" sz="2000" dirty="0"/>
              <a:t>, on the other hand, rely on a single plant species or a closely related group of plants for nectar and pollen, and are more susceptible to suffer from landscape or habitat </a:t>
            </a:r>
            <a:r>
              <a:rPr lang="en-US" sz="2000" dirty="0" smtClean="0"/>
              <a:t>changes.</a:t>
            </a:r>
          </a:p>
        </p:txBody>
      </p:sp>
      <p:grpSp>
        <p:nvGrpSpPr>
          <p:cNvPr id="11268" name="Group 5"/>
          <p:cNvGrpSpPr>
            <a:grpSpLocks/>
          </p:cNvGrpSpPr>
          <p:nvPr/>
        </p:nvGrpSpPr>
        <p:grpSpPr bwMode="auto">
          <a:xfrm>
            <a:off x="76200" y="76200"/>
            <a:ext cx="3913188" cy="998538"/>
            <a:chOff x="914400" y="1657349"/>
            <a:chExt cx="3913632" cy="999226"/>
          </a:xfrm>
        </p:grpSpPr>
        <p:pic>
          <p:nvPicPr>
            <p:cNvPr id="11271" name="Picture 2" descr="http://www.xerces.org/wp-content/themes/xerces/images/headers/33.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657349"/>
              <a:ext cx="3913632" cy="99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Rectangle 7"/>
            <p:cNvSpPr>
              <a:spLocks noChangeArrowheads="1"/>
            </p:cNvSpPr>
            <p:nvPr/>
          </p:nvSpPr>
          <p:spPr bwMode="auto">
            <a:xfrm>
              <a:off x="914400" y="1657349"/>
              <a:ext cx="8252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chemeClr val="bg1"/>
                  </a:solidFill>
                </a:rPr>
                <a:t>FROM:</a:t>
              </a:r>
            </a:p>
          </p:txBody>
        </p:sp>
      </p:grpSp>
      <p:pic>
        <p:nvPicPr>
          <p:cNvPr id="11269" name="Picture 2" descr="C:\Users\krisc001\AppData\Local\Microsoft\Windows\Temporary Internet Files\Content.IE5\7N1G98Q6\MC900123161[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325" y="4676775"/>
            <a:ext cx="14859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56D7407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C0ADBBD4-673B-4E95-8B03-49AE89561EB3}" type="slidenum">
              <a:rPr lang="en-US" smtClean="0"/>
              <a:pPr>
                <a:defRPr/>
              </a:pPr>
              <a:t>9</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rmal">
  <a:themeElements>
    <a:clrScheme name="Custom 4">
      <a:dk1>
        <a:sysClr val="windowText" lastClr="000000"/>
      </a:dk1>
      <a:lt1>
        <a:srgbClr val="5B63B7"/>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Thermal">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e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lumMod val="95000"/>
          </a:schemeClr>
        </a:solidFill>
        <a:ln w="15875">
          <a:noFill/>
        </a:ln>
      </a:spPr>
      <a:bodyPr vert="horz" lIns="109728" tIns="45720" rIns="91440" bIns="45720" rtlCol="0" anchor="ctr" anchorCtr="0">
        <a:noAutofit/>
      </a:bodyPr>
      <a:lstStyle>
        <a:defPPr>
          <a:spcBef>
            <a:spcPts val="0"/>
          </a:spcBef>
          <a:spcAft>
            <a:spcPts val="1200"/>
          </a:spcAft>
          <a:defRPr sz="1600"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2413</TotalTime>
  <Words>3258</Words>
  <Application>Microsoft Office PowerPoint</Application>
  <PresentationFormat>On-screen Show (4:3)</PresentationFormat>
  <Paragraphs>228</Paragraphs>
  <Slides>32</Slides>
  <Notes>3</Notes>
  <HiddenSlides>0</HiddenSlides>
  <MMClips>32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Thermal</vt:lpstr>
      <vt:lpstr>Types of Bees   (and other insect pollinators)   Emily Tenczar &amp; Vera Krischik   University of Minnesota</vt:lpstr>
      <vt:lpstr>What are bees? </vt:lpstr>
      <vt:lpstr>What are bees? </vt:lpstr>
      <vt:lpstr>What are bees? </vt:lpstr>
      <vt:lpstr>Metamorphosis</vt:lpstr>
      <vt:lpstr>Bee Lifestyles</vt:lpstr>
      <vt:lpstr>Native solitary bee life cycle</vt:lpstr>
      <vt:lpstr>Solitary Bees</vt:lpstr>
      <vt:lpstr>Solitary Bees</vt:lpstr>
      <vt:lpstr>Bumble bee colony life cycle</vt:lpstr>
      <vt:lpstr>Bumble Bees</vt:lpstr>
      <vt:lpstr>Bumble Bees</vt:lpstr>
      <vt:lpstr>Bumble Bee Colony</vt:lpstr>
      <vt:lpstr>Honey Bee Colony</vt:lpstr>
      <vt:lpstr>Cuckoo Bees</vt:lpstr>
      <vt:lpstr>Do all bees sting?</vt:lpstr>
      <vt:lpstr>PowerPoint Presentation</vt:lpstr>
      <vt:lpstr>PowerPoint Presentation</vt:lpstr>
      <vt:lpstr>PowerPoint Presentation</vt:lpstr>
      <vt:lpstr>PowerPoint Presentation</vt:lpstr>
      <vt:lpstr>PowerPoint Presentation</vt:lpstr>
      <vt:lpstr>PowerPoint Presentation</vt:lpstr>
      <vt:lpstr>Mining Bees  Order Hymenoptera Family Apidae</vt:lpstr>
      <vt:lpstr>Sweat Bees  Order Hymenoptera Family Halictidae</vt:lpstr>
      <vt:lpstr>Cellophane Bees  Order Hymenoptera Family Colletidae</vt:lpstr>
      <vt:lpstr>PowerPoint Presentation</vt:lpstr>
      <vt:lpstr>PowerPoint Presentation</vt:lpstr>
      <vt:lpstr>PowerPoint Presentation</vt:lpstr>
      <vt:lpstr>PowerPoint Presentation</vt:lpstr>
      <vt:lpstr>Butterflies &amp; Moths  Order Lepidoptera Many families</vt:lpstr>
      <vt:lpstr>Beetles  Order Coleoptera Many families</vt:lpstr>
      <vt:lpstr>THE END</vt:lpstr>
    </vt:vector>
  </TitlesOfParts>
  <Company>University of Minnesota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Vera A Krischik</dc:creator>
  <cp:lastModifiedBy>Vera A Krischik</cp:lastModifiedBy>
  <cp:revision>220</cp:revision>
  <dcterms:created xsi:type="dcterms:W3CDTF">2013-03-25T18:05:12Z</dcterms:created>
  <dcterms:modified xsi:type="dcterms:W3CDTF">2013-05-16T19:44:55Z</dcterms:modified>
</cp:coreProperties>
</file>